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4"/>
  </p:notesMasterIdLst>
  <p:sldIdLst>
    <p:sldId id="441" r:id="rId2"/>
    <p:sldId id="447" r:id="rId3"/>
    <p:sldId id="442" r:id="rId4"/>
    <p:sldId id="443" r:id="rId5"/>
    <p:sldId id="444" r:id="rId6"/>
    <p:sldId id="446" r:id="rId7"/>
    <p:sldId id="445" r:id="rId8"/>
    <p:sldId id="256" r:id="rId9"/>
    <p:sldId id="258" r:id="rId10"/>
    <p:sldId id="259" r:id="rId11"/>
    <p:sldId id="260" r:id="rId12"/>
    <p:sldId id="261" r:id="rId13"/>
    <p:sldId id="298" r:id="rId14"/>
    <p:sldId id="262" r:id="rId15"/>
    <p:sldId id="263" r:id="rId16"/>
    <p:sldId id="264" r:id="rId17"/>
    <p:sldId id="265" r:id="rId18"/>
    <p:sldId id="266" r:id="rId19"/>
    <p:sldId id="267" r:id="rId20"/>
    <p:sldId id="268" r:id="rId21"/>
    <p:sldId id="269" r:id="rId22"/>
    <p:sldId id="272" r:id="rId23"/>
    <p:sldId id="271" r:id="rId24"/>
    <p:sldId id="274" r:id="rId25"/>
    <p:sldId id="275" r:id="rId26"/>
    <p:sldId id="273" r:id="rId27"/>
    <p:sldId id="276" r:id="rId28"/>
    <p:sldId id="277" r:id="rId29"/>
    <p:sldId id="455" r:id="rId30"/>
    <p:sldId id="454" r:id="rId31"/>
    <p:sldId id="456" r:id="rId32"/>
    <p:sldId id="383" r:id="rId33"/>
    <p:sldId id="458" r:id="rId34"/>
    <p:sldId id="270" r:id="rId35"/>
    <p:sldId id="278" r:id="rId36"/>
    <p:sldId id="279" r:id="rId37"/>
    <p:sldId id="284" r:id="rId38"/>
    <p:sldId id="280" r:id="rId39"/>
    <p:sldId id="281" r:id="rId40"/>
    <p:sldId id="282" r:id="rId41"/>
    <p:sldId id="283" r:id="rId42"/>
    <p:sldId id="285" r:id="rId43"/>
    <p:sldId id="286" r:id="rId44"/>
    <p:sldId id="449" r:id="rId45"/>
    <p:sldId id="450" r:id="rId46"/>
    <p:sldId id="451" r:id="rId47"/>
    <p:sldId id="452" r:id="rId48"/>
    <p:sldId id="453" r:id="rId49"/>
    <p:sldId id="294" r:id="rId50"/>
    <p:sldId id="295" r:id="rId51"/>
    <p:sldId id="296" r:id="rId52"/>
    <p:sldId id="297" r:id="rId53"/>
    <p:sldId id="300" r:id="rId54"/>
    <p:sldId id="448" r:id="rId55"/>
    <p:sldId id="287" r:id="rId56"/>
    <p:sldId id="288" r:id="rId57"/>
    <p:sldId id="289" r:id="rId58"/>
    <p:sldId id="290" r:id="rId59"/>
    <p:sldId id="291" r:id="rId60"/>
    <p:sldId id="292" r:id="rId61"/>
    <p:sldId id="293" r:id="rId62"/>
    <p:sldId id="338" r:id="rId63"/>
    <p:sldId id="339" r:id="rId64"/>
    <p:sldId id="299" r:id="rId65"/>
    <p:sldId id="302" r:id="rId66"/>
    <p:sldId id="303" r:id="rId67"/>
    <p:sldId id="304" r:id="rId68"/>
    <p:sldId id="305" r:id="rId69"/>
    <p:sldId id="306" r:id="rId70"/>
    <p:sldId id="308" r:id="rId71"/>
    <p:sldId id="309" r:id="rId72"/>
    <p:sldId id="310" r:id="rId73"/>
    <p:sldId id="311" r:id="rId74"/>
    <p:sldId id="312" r:id="rId75"/>
    <p:sldId id="313" r:id="rId76"/>
    <p:sldId id="314" r:id="rId77"/>
    <p:sldId id="307" r:id="rId78"/>
    <p:sldId id="315" r:id="rId79"/>
    <p:sldId id="316" r:id="rId80"/>
    <p:sldId id="317" r:id="rId81"/>
    <p:sldId id="318" r:id="rId82"/>
    <p:sldId id="319" r:id="rId83"/>
    <p:sldId id="320" r:id="rId84"/>
    <p:sldId id="329" r:id="rId85"/>
    <p:sldId id="330" r:id="rId86"/>
    <p:sldId id="321" r:id="rId87"/>
    <p:sldId id="331" r:id="rId88"/>
    <p:sldId id="332" r:id="rId89"/>
    <p:sldId id="322" r:id="rId90"/>
    <p:sldId id="323" r:id="rId91"/>
    <p:sldId id="325" r:id="rId92"/>
    <p:sldId id="326" r:id="rId93"/>
    <p:sldId id="327" r:id="rId94"/>
    <p:sldId id="328" r:id="rId95"/>
    <p:sldId id="459" r:id="rId96"/>
    <p:sldId id="460" r:id="rId97"/>
    <p:sldId id="461" r:id="rId98"/>
    <p:sldId id="462" r:id="rId99"/>
    <p:sldId id="334" r:id="rId100"/>
    <p:sldId id="333" r:id="rId101"/>
    <p:sldId id="335" r:id="rId102"/>
    <p:sldId id="336" r:id="rId103"/>
    <p:sldId id="337" r:id="rId104"/>
    <p:sldId id="466" r:id="rId105"/>
    <p:sldId id="468" r:id="rId106"/>
    <p:sldId id="469" r:id="rId107"/>
    <p:sldId id="467" r:id="rId108"/>
    <p:sldId id="470" r:id="rId109"/>
    <p:sldId id="471" r:id="rId110"/>
    <p:sldId id="301" r:id="rId111"/>
    <p:sldId id="390" r:id="rId112"/>
    <p:sldId id="463" r:id="rId113"/>
    <p:sldId id="464" r:id="rId114"/>
    <p:sldId id="340" r:id="rId115"/>
    <p:sldId id="342" r:id="rId116"/>
    <p:sldId id="343" r:id="rId117"/>
    <p:sldId id="341" r:id="rId118"/>
    <p:sldId id="344" r:id="rId119"/>
    <p:sldId id="345" r:id="rId120"/>
    <p:sldId id="347" r:id="rId121"/>
    <p:sldId id="346" r:id="rId122"/>
    <p:sldId id="348" r:id="rId123"/>
    <p:sldId id="349" r:id="rId124"/>
    <p:sldId id="350" r:id="rId125"/>
    <p:sldId id="351" r:id="rId126"/>
    <p:sldId id="352" r:id="rId127"/>
    <p:sldId id="353" r:id="rId128"/>
    <p:sldId id="354" r:id="rId129"/>
    <p:sldId id="355" r:id="rId130"/>
    <p:sldId id="356" r:id="rId131"/>
    <p:sldId id="357" r:id="rId132"/>
    <p:sldId id="358" r:id="rId133"/>
    <p:sldId id="359" r:id="rId134"/>
    <p:sldId id="360" r:id="rId135"/>
    <p:sldId id="361" r:id="rId136"/>
    <p:sldId id="362" r:id="rId137"/>
    <p:sldId id="363" r:id="rId138"/>
    <p:sldId id="364" r:id="rId139"/>
    <p:sldId id="365" r:id="rId140"/>
    <p:sldId id="366" r:id="rId141"/>
    <p:sldId id="368" r:id="rId142"/>
    <p:sldId id="369" r:id="rId143"/>
    <p:sldId id="370" r:id="rId144"/>
    <p:sldId id="371" r:id="rId145"/>
    <p:sldId id="373" r:id="rId146"/>
    <p:sldId id="372" r:id="rId147"/>
    <p:sldId id="375" r:id="rId148"/>
    <p:sldId id="374" r:id="rId149"/>
    <p:sldId id="377" r:id="rId150"/>
    <p:sldId id="378" r:id="rId151"/>
    <p:sldId id="379" r:id="rId152"/>
    <p:sldId id="380" r:id="rId153"/>
    <p:sldId id="381" r:id="rId154"/>
    <p:sldId id="382" r:id="rId155"/>
    <p:sldId id="465" r:id="rId156"/>
    <p:sldId id="384" r:id="rId157"/>
    <p:sldId id="385" r:id="rId158"/>
    <p:sldId id="386" r:id="rId159"/>
    <p:sldId id="387" r:id="rId160"/>
    <p:sldId id="388" r:id="rId161"/>
    <p:sldId id="389" r:id="rId162"/>
    <p:sldId id="376" r:id="rId163"/>
    <p:sldId id="391" r:id="rId164"/>
    <p:sldId id="393" r:id="rId165"/>
    <p:sldId id="395" r:id="rId166"/>
    <p:sldId id="396" r:id="rId167"/>
    <p:sldId id="397" r:id="rId168"/>
    <p:sldId id="398" r:id="rId169"/>
    <p:sldId id="399" r:id="rId170"/>
    <p:sldId id="400" r:id="rId171"/>
    <p:sldId id="402" r:id="rId172"/>
    <p:sldId id="403" r:id="rId173"/>
    <p:sldId id="404" r:id="rId174"/>
    <p:sldId id="472" r:id="rId175"/>
    <p:sldId id="473" r:id="rId176"/>
    <p:sldId id="474" r:id="rId177"/>
    <p:sldId id="475" r:id="rId178"/>
    <p:sldId id="476" r:id="rId179"/>
    <p:sldId id="405" r:id="rId180"/>
    <p:sldId id="407" r:id="rId181"/>
    <p:sldId id="410" r:id="rId182"/>
    <p:sldId id="408" r:id="rId183"/>
    <p:sldId id="409" r:id="rId184"/>
    <p:sldId id="411" r:id="rId185"/>
    <p:sldId id="412" r:id="rId186"/>
    <p:sldId id="413" r:id="rId187"/>
    <p:sldId id="414" r:id="rId188"/>
    <p:sldId id="415" r:id="rId189"/>
    <p:sldId id="416" r:id="rId190"/>
    <p:sldId id="417" r:id="rId191"/>
    <p:sldId id="418" r:id="rId192"/>
    <p:sldId id="419" r:id="rId193"/>
    <p:sldId id="420" r:id="rId194"/>
    <p:sldId id="421" r:id="rId195"/>
    <p:sldId id="422" r:id="rId196"/>
    <p:sldId id="423" r:id="rId197"/>
    <p:sldId id="424" r:id="rId198"/>
    <p:sldId id="425" r:id="rId199"/>
    <p:sldId id="392" r:id="rId200"/>
    <p:sldId id="478" r:id="rId201"/>
    <p:sldId id="479" r:id="rId202"/>
    <p:sldId id="480" r:id="rId203"/>
    <p:sldId id="481" r:id="rId204"/>
    <p:sldId id="482" r:id="rId205"/>
    <p:sldId id="483" r:id="rId206"/>
    <p:sldId id="484" r:id="rId207"/>
    <p:sldId id="485" r:id="rId208"/>
    <p:sldId id="486" r:id="rId209"/>
    <p:sldId id="487" r:id="rId210"/>
    <p:sldId id="488" r:id="rId211"/>
    <p:sldId id="489" r:id="rId212"/>
    <p:sldId id="490" r:id="rId213"/>
    <p:sldId id="491" r:id="rId214"/>
    <p:sldId id="492" r:id="rId215"/>
    <p:sldId id="493" r:id="rId216"/>
    <p:sldId id="494" r:id="rId217"/>
    <p:sldId id="495" r:id="rId218"/>
    <p:sldId id="496" r:id="rId219"/>
    <p:sldId id="497" r:id="rId220"/>
    <p:sldId id="498" r:id="rId221"/>
    <p:sldId id="499" r:id="rId222"/>
    <p:sldId id="257" r:id="rId223"/>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ego Coronado" initials="DC" lastIdx="1" clrIdx="0">
    <p:extLst>
      <p:ext uri="{19B8F6BF-5375-455C-9EA6-DF929625EA0E}">
        <p15:presenceInfo xmlns:p15="http://schemas.microsoft.com/office/powerpoint/2012/main" userId="S::informatica@comercialaguero.cl::3d29cc6e-47da-4d37-923d-d393f3846a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4444"/>
    <a:srgbClr val="B70E0D"/>
    <a:srgbClr val="001E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95297" autoAdjust="0"/>
  </p:normalViewPr>
  <p:slideViewPr>
    <p:cSldViewPr snapToGrid="0">
      <p:cViewPr varScale="1">
        <p:scale>
          <a:sx n="83" d="100"/>
          <a:sy n="83" d="100"/>
        </p:scale>
        <p:origin x="71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6601D-FC25-4478-8534-6598929BC3FB}" type="datetimeFigureOut">
              <a:rPr lang="es-CL" smtClean="0"/>
              <a:t>05-05-2021</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53617F-35BB-478B-AD1E-2CB0DCB6CBD9}" type="slidenum">
              <a:rPr lang="es-CL" smtClean="0"/>
              <a:t>‹Nº›</a:t>
            </a:fld>
            <a:endParaRPr lang="es-CL"/>
          </a:p>
        </p:txBody>
      </p:sp>
    </p:spTree>
    <p:extLst>
      <p:ext uri="{BB962C8B-B14F-4D97-AF65-F5344CB8AC3E}">
        <p14:creationId xmlns:p14="http://schemas.microsoft.com/office/powerpoint/2010/main" val="92828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2F53617F-35BB-478B-AD1E-2CB0DCB6CBD9}" type="slidenum">
              <a:rPr lang="es-CL" smtClean="0"/>
              <a:t>44</a:t>
            </a:fld>
            <a:endParaRPr lang="es-CL"/>
          </a:p>
        </p:txBody>
      </p:sp>
    </p:spTree>
    <p:extLst>
      <p:ext uri="{BB962C8B-B14F-4D97-AF65-F5344CB8AC3E}">
        <p14:creationId xmlns:p14="http://schemas.microsoft.com/office/powerpoint/2010/main" val="598449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2F53617F-35BB-478B-AD1E-2CB0DCB6CBD9}" type="slidenum">
              <a:rPr lang="es-CL" smtClean="0"/>
              <a:t>118</a:t>
            </a:fld>
            <a:endParaRPr lang="es-CL"/>
          </a:p>
        </p:txBody>
      </p:sp>
    </p:spTree>
    <p:extLst>
      <p:ext uri="{BB962C8B-B14F-4D97-AF65-F5344CB8AC3E}">
        <p14:creationId xmlns:p14="http://schemas.microsoft.com/office/powerpoint/2010/main" val="82735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2F53617F-35BB-478B-AD1E-2CB0DCB6CBD9}" type="slidenum">
              <a:rPr lang="es-CL" smtClean="0"/>
              <a:t>206</a:t>
            </a:fld>
            <a:endParaRPr lang="es-CL"/>
          </a:p>
        </p:txBody>
      </p:sp>
    </p:spTree>
    <p:extLst>
      <p:ext uri="{BB962C8B-B14F-4D97-AF65-F5344CB8AC3E}">
        <p14:creationId xmlns:p14="http://schemas.microsoft.com/office/powerpoint/2010/main" val="1886320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9143F1-F843-4F9E-B1C3-7D2EF41F6EB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136E68D4-A0BA-435D-844C-AF404FDF38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38D1BB32-B0A0-4D9F-8829-385D3F8AA4FE}"/>
              </a:ext>
            </a:extLst>
          </p:cNvPr>
          <p:cNvSpPr>
            <a:spLocks noGrp="1"/>
          </p:cNvSpPr>
          <p:nvPr>
            <p:ph type="dt" sz="half" idx="10"/>
          </p:nvPr>
        </p:nvSpPr>
        <p:spPr/>
        <p:txBody>
          <a:bodyPr/>
          <a:lstStyle/>
          <a:p>
            <a:fld id="{4AECD28B-12BB-453E-BDC2-A58CDC3974F8}" type="datetime1">
              <a:rPr lang="es-CL" smtClean="0"/>
              <a:t>05-05-2021</a:t>
            </a:fld>
            <a:endParaRPr lang="es-CL"/>
          </a:p>
        </p:txBody>
      </p:sp>
      <p:sp>
        <p:nvSpPr>
          <p:cNvPr id="5" name="Marcador de pie de página 4">
            <a:extLst>
              <a:ext uri="{FF2B5EF4-FFF2-40B4-BE49-F238E27FC236}">
                <a16:creationId xmlns:a16="http://schemas.microsoft.com/office/drawing/2014/main" id="{BF02E58A-7CF8-4FBF-A5F4-18E5BCE56074}"/>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DE637CDA-CC9D-4467-8F5F-E50F60DF3139}"/>
              </a:ext>
            </a:extLst>
          </p:cNvPr>
          <p:cNvSpPr>
            <a:spLocks noGrp="1"/>
          </p:cNvSpPr>
          <p:nvPr>
            <p:ph type="sldNum" sz="quarter" idx="12"/>
          </p:nvPr>
        </p:nvSpPr>
        <p:spPr/>
        <p:txBody>
          <a:bodyPr/>
          <a:lstStyle/>
          <a:p>
            <a:fld id="{808A025A-C980-4902-B187-215779B55273}" type="slidenum">
              <a:rPr lang="es-CL" smtClean="0"/>
              <a:t>‹Nº›</a:t>
            </a:fld>
            <a:endParaRPr lang="es-CL"/>
          </a:p>
        </p:txBody>
      </p:sp>
    </p:spTree>
    <p:extLst>
      <p:ext uri="{BB962C8B-B14F-4D97-AF65-F5344CB8AC3E}">
        <p14:creationId xmlns:p14="http://schemas.microsoft.com/office/powerpoint/2010/main" val="1347291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402F3-2F63-491E-BA45-0CD1150A9534}"/>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E7599FAE-DA00-409B-ACFA-38BD313B490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F4CB9D97-9725-4905-9DCA-637FE91C3707}"/>
              </a:ext>
            </a:extLst>
          </p:cNvPr>
          <p:cNvSpPr>
            <a:spLocks noGrp="1"/>
          </p:cNvSpPr>
          <p:nvPr>
            <p:ph type="dt" sz="half" idx="10"/>
          </p:nvPr>
        </p:nvSpPr>
        <p:spPr/>
        <p:txBody>
          <a:bodyPr/>
          <a:lstStyle/>
          <a:p>
            <a:fld id="{13F0AA5F-D8AD-4AEB-AE0A-80A2ED119B1E}" type="datetime1">
              <a:rPr lang="es-CL" smtClean="0"/>
              <a:t>05-05-2021</a:t>
            </a:fld>
            <a:endParaRPr lang="es-CL"/>
          </a:p>
        </p:txBody>
      </p:sp>
      <p:sp>
        <p:nvSpPr>
          <p:cNvPr id="5" name="Marcador de pie de página 4">
            <a:extLst>
              <a:ext uri="{FF2B5EF4-FFF2-40B4-BE49-F238E27FC236}">
                <a16:creationId xmlns:a16="http://schemas.microsoft.com/office/drawing/2014/main" id="{2D4859A8-1FD7-4827-9B1B-07767B083D68}"/>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5CCB5CD3-15E9-4E84-A751-DFB3B6B1D5D4}"/>
              </a:ext>
            </a:extLst>
          </p:cNvPr>
          <p:cNvSpPr>
            <a:spLocks noGrp="1"/>
          </p:cNvSpPr>
          <p:nvPr>
            <p:ph type="sldNum" sz="quarter" idx="12"/>
          </p:nvPr>
        </p:nvSpPr>
        <p:spPr/>
        <p:txBody>
          <a:bodyPr/>
          <a:lstStyle/>
          <a:p>
            <a:fld id="{808A025A-C980-4902-B187-215779B55273}" type="slidenum">
              <a:rPr lang="es-CL" smtClean="0"/>
              <a:t>‹Nº›</a:t>
            </a:fld>
            <a:endParaRPr lang="es-CL"/>
          </a:p>
        </p:txBody>
      </p:sp>
    </p:spTree>
    <p:extLst>
      <p:ext uri="{BB962C8B-B14F-4D97-AF65-F5344CB8AC3E}">
        <p14:creationId xmlns:p14="http://schemas.microsoft.com/office/powerpoint/2010/main" val="143733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EB294A1-FCAB-40B9-9584-6D8D48F493E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062F3190-C2DA-484D-B986-87BB18F7FAC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4CB75612-D04D-4C18-867D-6A2C348AA958}"/>
              </a:ext>
            </a:extLst>
          </p:cNvPr>
          <p:cNvSpPr>
            <a:spLocks noGrp="1"/>
          </p:cNvSpPr>
          <p:nvPr>
            <p:ph type="dt" sz="half" idx="10"/>
          </p:nvPr>
        </p:nvSpPr>
        <p:spPr/>
        <p:txBody>
          <a:bodyPr/>
          <a:lstStyle/>
          <a:p>
            <a:fld id="{8350754E-CCB4-4F67-96E3-4DBC101CCE69}" type="datetime1">
              <a:rPr lang="es-CL" smtClean="0"/>
              <a:t>05-05-2021</a:t>
            </a:fld>
            <a:endParaRPr lang="es-CL"/>
          </a:p>
        </p:txBody>
      </p:sp>
      <p:sp>
        <p:nvSpPr>
          <p:cNvPr id="5" name="Marcador de pie de página 4">
            <a:extLst>
              <a:ext uri="{FF2B5EF4-FFF2-40B4-BE49-F238E27FC236}">
                <a16:creationId xmlns:a16="http://schemas.microsoft.com/office/drawing/2014/main" id="{15CDAAEF-19B1-4121-9C87-983023C5FB58}"/>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91CD28CA-5FF4-4835-B54C-48E650328F7D}"/>
              </a:ext>
            </a:extLst>
          </p:cNvPr>
          <p:cNvSpPr>
            <a:spLocks noGrp="1"/>
          </p:cNvSpPr>
          <p:nvPr>
            <p:ph type="sldNum" sz="quarter" idx="12"/>
          </p:nvPr>
        </p:nvSpPr>
        <p:spPr/>
        <p:txBody>
          <a:bodyPr/>
          <a:lstStyle/>
          <a:p>
            <a:fld id="{808A025A-C980-4902-B187-215779B55273}" type="slidenum">
              <a:rPr lang="es-CL" smtClean="0"/>
              <a:t>‹Nº›</a:t>
            </a:fld>
            <a:endParaRPr lang="es-CL"/>
          </a:p>
        </p:txBody>
      </p:sp>
    </p:spTree>
    <p:extLst>
      <p:ext uri="{BB962C8B-B14F-4D97-AF65-F5344CB8AC3E}">
        <p14:creationId xmlns:p14="http://schemas.microsoft.com/office/powerpoint/2010/main" val="3226504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702742-4EBB-48F8-AEB1-A4870209E1D4}"/>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E2351FE3-EC8E-40F7-AFFD-92CEC60D06C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9DC3A68B-E5CA-42D2-8825-1F540A17F51B}"/>
              </a:ext>
            </a:extLst>
          </p:cNvPr>
          <p:cNvSpPr>
            <a:spLocks noGrp="1"/>
          </p:cNvSpPr>
          <p:nvPr>
            <p:ph type="dt" sz="half" idx="10"/>
          </p:nvPr>
        </p:nvSpPr>
        <p:spPr/>
        <p:txBody>
          <a:bodyPr/>
          <a:lstStyle/>
          <a:p>
            <a:fld id="{5C785053-E966-4DCB-8D75-88AD79777EEB}" type="datetime1">
              <a:rPr lang="es-CL" smtClean="0"/>
              <a:t>05-05-2021</a:t>
            </a:fld>
            <a:endParaRPr lang="es-CL"/>
          </a:p>
        </p:txBody>
      </p:sp>
      <p:sp>
        <p:nvSpPr>
          <p:cNvPr id="5" name="Marcador de pie de página 4">
            <a:extLst>
              <a:ext uri="{FF2B5EF4-FFF2-40B4-BE49-F238E27FC236}">
                <a16:creationId xmlns:a16="http://schemas.microsoft.com/office/drawing/2014/main" id="{1E683648-E383-4730-BAC2-4965CB0C61E3}"/>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C93C427B-38CC-46B6-BF02-41981076DE04}"/>
              </a:ext>
            </a:extLst>
          </p:cNvPr>
          <p:cNvSpPr>
            <a:spLocks noGrp="1"/>
          </p:cNvSpPr>
          <p:nvPr>
            <p:ph type="sldNum" sz="quarter" idx="12"/>
          </p:nvPr>
        </p:nvSpPr>
        <p:spPr/>
        <p:txBody>
          <a:bodyPr/>
          <a:lstStyle/>
          <a:p>
            <a:fld id="{808A025A-C980-4902-B187-215779B55273}" type="slidenum">
              <a:rPr lang="es-CL" smtClean="0"/>
              <a:t>‹Nº›</a:t>
            </a:fld>
            <a:endParaRPr lang="es-CL"/>
          </a:p>
        </p:txBody>
      </p:sp>
    </p:spTree>
    <p:extLst>
      <p:ext uri="{BB962C8B-B14F-4D97-AF65-F5344CB8AC3E}">
        <p14:creationId xmlns:p14="http://schemas.microsoft.com/office/powerpoint/2010/main" val="968646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7F8183-6BAE-4049-9715-F1B241EF0EE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60D84179-4062-46C5-9894-ED3CA0B550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2E70779-EAB9-4E16-9075-3645FDFC418B}"/>
              </a:ext>
            </a:extLst>
          </p:cNvPr>
          <p:cNvSpPr>
            <a:spLocks noGrp="1"/>
          </p:cNvSpPr>
          <p:nvPr>
            <p:ph type="dt" sz="half" idx="10"/>
          </p:nvPr>
        </p:nvSpPr>
        <p:spPr/>
        <p:txBody>
          <a:bodyPr/>
          <a:lstStyle/>
          <a:p>
            <a:fld id="{24109FC6-59B3-4007-B3EA-3D37B7A0D8EE}" type="datetime1">
              <a:rPr lang="es-CL" smtClean="0"/>
              <a:t>05-05-2021</a:t>
            </a:fld>
            <a:endParaRPr lang="es-CL"/>
          </a:p>
        </p:txBody>
      </p:sp>
      <p:sp>
        <p:nvSpPr>
          <p:cNvPr id="5" name="Marcador de pie de página 4">
            <a:extLst>
              <a:ext uri="{FF2B5EF4-FFF2-40B4-BE49-F238E27FC236}">
                <a16:creationId xmlns:a16="http://schemas.microsoft.com/office/drawing/2014/main" id="{8C752732-DE00-4274-A0AC-8B916E958728}"/>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CB8E9C18-FD38-4F37-9153-29AA8C12368B}"/>
              </a:ext>
            </a:extLst>
          </p:cNvPr>
          <p:cNvSpPr>
            <a:spLocks noGrp="1"/>
          </p:cNvSpPr>
          <p:nvPr>
            <p:ph type="sldNum" sz="quarter" idx="12"/>
          </p:nvPr>
        </p:nvSpPr>
        <p:spPr/>
        <p:txBody>
          <a:bodyPr/>
          <a:lstStyle/>
          <a:p>
            <a:fld id="{808A025A-C980-4902-B187-215779B55273}" type="slidenum">
              <a:rPr lang="es-CL" smtClean="0"/>
              <a:t>‹Nº›</a:t>
            </a:fld>
            <a:endParaRPr lang="es-CL"/>
          </a:p>
        </p:txBody>
      </p:sp>
    </p:spTree>
    <p:extLst>
      <p:ext uri="{BB962C8B-B14F-4D97-AF65-F5344CB8AC3E}">
        <p14:creationId xmlns:p14="http://schemas.microsoft.com/office/powerpoint/2010/main" val="2574191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ACC25A-E18D-4B0C-8B64-8B878F3602C1}"/>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95F771AC-E96C-4CC6-BA63-AB9513F51A5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DAC9CC32-08CB-47CF-913A-D755A4CB7E8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4B8B15C6-CDF9-4F53-8DCE-9A46E91A146C}"/>
              </a:ext>
            </a:extLst>
          </p:cNvPr>
          <p:cNvSpPr>
            <a:spLocks noGrp="1"/>
          </p:cNvSpPr>
          <p:nvPr>
            <p:ph type="dt" sz="half" idx="10"/>
          </p:nvPr>
        </p:nvSpPr>
        <p:spPr/>
        <p:txBody>
          <a:bodyPr/>
          <a:lstStyle/>
          <a:p>
            <a:fld id="{267EEE1A-618D-4B59-B079-2A652F5543B2}" type="datetime1">
              <a:rPr lang="es-CL" smtClean="0"/>
              <a:t>05-05-2021</a:t>
            </a:fld>
            <a:endParaRPr lang="es-CL"/>
          </a:p>
        </p:txBody>
      </p:sp>
      <p:sp>
        <p:nvSpPr>
          <p:cNvPr id="6" name="Marcador de pie de página 5">
            <a:extLst>
              <a:ext uri="{FF2B5EF4-FFF2-40B4-BE49-F238E27FC236}">
                <a16:creationId xmlns:a16="http://schemas.microsoft.com/office/drawing/2014/main" id="{9A97C882-C429-4646-97B6-19AB8D19C8BA}"/>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78D89B2D-BBED-4D55-A056-C2B61B07C3C3}"/>
              </a:ext>
            </a:extLst>
          </p:cNvPr>
          <p:cNvSpPr>
            <a:spLocks noGrp="1"/>
          </p:cNvSpPr>
          <p:nvPr>
            <p:ph type="sldNum" sz="quarter" idx="12"/>
          </p:nvPr>
        </p:nvSpPr>
        <p:spPr/>
        <p:txBody>
          <a:bodyPr/>
          <a:lstStyle/>
          <a:p>
            <a:fld id="{808A025A-C980-4902-B187-215779B55273}" type="slidenum">
              <a:rPr lang="es-CL" smtClean="0"/>
              <a:t>‹Nº›</a:t>
            </a:fld>
            <a:endParaRPr lang="es-CL"/>
          </a:p>
        </p:txBody>
      </p:sp>
    </p:spTree>
    <p:extLst>
      <p:ext uri="{BB962C8B-B14F-4D97-AF65-F5344CB8AC3E}">
        <p14:creationId xmlns:p14="http://schemas.microsoft.com/office/powerpoint/2010/main" val="1609009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285C1-67A9-4C8A-BC13-C4B65DE0EBE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944CF5A9-328F-4143-90BD-9624E04EDC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9845C94-B9AF-4DE6-96F9-E52D62E7D6D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B4FC4922-002B-4057-A13A-CF4827B620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46DE350-88DF-404D-A05F-65C4E99987A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0E92FA34-C9E1-4EA4-AAB9-9DF5A1F4296E}"/>
              </a:ext>
            </a:extLst>
          </p:cNvPr>
          <p:cNvSpPr>
            <a:spLocks noGrp="1"/>
          </p:cNvSpPr>
          <p:nvPr>
            <p:ph type="dt" sz="half" idx="10"/>
          </p:nvPr>
        </p:nvSpPr>
        <p:spPr/>
        <p:txBody>
          <a:bodyPr/>
          <a:lstStyle/>
          <a:p>
            <a:fld id="{E0FACE84-229E-4E10-9434-954CCE454AA3}" type="datetime1">
              <a:rPr lang="es-CL" smtClean="0"/>
              <a:t>05-05-2021</a:t>
            </a:fld>
            <a:endParaRPr lang="es-CL"/>
          </a:p>
        </p:txBody>
      </p:sp>
      <p:sp>
        <p:nvSpPr>
          <p:cNvPr id="8" name="Marcador de pie de página 7">
            <a:extLst>
              <a:ext uri="{FF2B5EF4-FFF2-40B4-BE49-F238E27FC236}">
                <a16:creationId xmlns:a16="http://schemas.microsoft.com/office/drawing/2014/main" id="{9828EBEB-D0D6-499F-ABA6-10E825A53759}"/>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78C878F2-19D7-4F1A-95C9-1CF6074A9AC3}"/>
              </a:ext>
            </a:extLst>
          </p:cNvPr>
          <p:cNvSpPr>
            <a:spLocks noGrp="1"/>
          </p:cNvSpPr>
          <p:nvPr>
            <p:ph type="sldNum" sz="quarter" idx="12"/>
          </p:nvPr>
        </p:nvSpPr>
        <p:spPr/>
        <p:txBody>
          <a:bodyPr/>
          <a:lstStyle/>
          <a:p>
            <a:fld id="{808A025A-C980-4902-B187-215779B55273}" type="slidenum">
              <a:rPr lang="es-CL" smtClean="0"/>
              <a:t>‹Nº›</a:t>
            </a:fld>
            <a:endParaRPr lang="es-CL"/>
          </a:p>
        </p:txBody>
      </p:sp>
    </p:spTree>
    <p:extLst>
      <p:ext uri="{BB962C8B-B14F-4D97-AF65-F5344CB8AC3E}">
        <p14:creationId xmlns:p14="http://schemas.microsoft.com/office/powerpoint/2010/main" val="2258716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AC128C-D749-4FBE-B744-6B28D85C3123}"/>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6A751824-0DE4-443A-9E3A-1EE22B2960E1}"/>
              </a:ext>
            </a:extLst>
          </p:cNvPr>
          <p:cNvSpPr>
            <a:spLocks noGrp="1"/>
          </p:cNvSpPr>
          <p:nvPr>
            <p:ph type="dt" sz="half" idx="10"/>
          </p:nvPr>
        </p:nvSpPr>
        <p:spPr/>
        <p:txBody>
          <a:bodyPr/>
          <a:lstStyle/>
          <a:p>
            <a:fld id="{0B3418EC-42FD-411A-B220-EF01450C8BD3}" type="datetime1">
              <a:rPr lang="es-CL" smtClean="0"/>
              <a:t>05-05-2021</a:t>
            </a:fld>
            <a:endParaRPr lang="es-CL"/>
          </a:p>
        </p:txBody>
      </p:sp>
      <p:sp>
        <p:nvSpPr>
          <p:cNvPr id="4" name="Marcador de pie de página 3">
            <a:extLst>
              <a:ext uri="{FF2B5EF4-FFF2-40B4-BE49-F238E27FC236}">
                <a16:creationId xmlns:a16="http://schemas.microsoft.com/office/drawing/2014/main" id="{C1AF55ED-19C7-41E2-A359-AAF1F362952A}"/>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0D238FC7-1871-4182-896D-E71C65B5A857}"/>
              </a:ext>
            </a:extLst>
          </p:cNvPr>
          <p:cNvSpPr>
            <a:spLocks noGrp="1"/>
          </p:cNvSpPr>
          <p:nvPr>
            <p:ph type="sldNum" sz="quarter" idx="12"/>
          </p:nvPr>
        </p:nvSpPr>
        <p:spPr/>
        <p:txBody>
          <a:bodyPr/>
          <a:lstStyle/>
          <a:p>
            <a:fld id="{808A025A-C980-4902-B187-215779B55273}" type="slidenum">
              <a:rPr lang="es-CL" smtClean="0"/>
              <a:t>‹Nº›</a:t>
            </a:fld>
            <a:endParaRPr lang="es-CL"/>
          </a:p>
        </p:txBody>
      </p:sp>
    </p:spTree>
    <p:extLst>
      <p:ext uri="{BB962C8B-B14F-4D97-AF65-F5344CB8AC3E}">
        <p14:creationId xmlns:p14="http://schemas.microsoft.com/office/powerpoint/2010/main" val="3498884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3C87FFC-2EF1-47E2-AAE6-7CB8FBA87DEA}"/>
              </a:ext>
            </a:extLst>
          </p:cNvPr>
          <p:cNvSpPr>
            <a:spLocks noGrp="1"/>
          </p:cNvSpPr>
          <p:nvPr>
            <p:ph type="dt" sz="half" idx="10"/>
          </p:nvPr>
        </p:nvSpPr>
        <p:spPr/>
        <p:txBody>
          <a:bodyPr/>
          <a:lstStyle/>
          <a:p>
            <a:fld id="{1754CBC3-552D-4051-99EE-5990388078D1}" type="datetime1">
              <a:rPr lang="es-CL" smtClean="0"/>
              <a:t>05-05-2021</a:t>
            </a:fld>
            <a:endParaRPr lang="es-CL"/>
          </a:p>
        </p:txBody>
      </p:sp>
      <p:sp>
        <p:nvSpPr>
          <p:cNvPr id="3" name="Marcador de pie de página 2">
            <a:extLst>
              <a:ext uri="{FF2B5EF4-FFF2-40B4-BE49-F238E27FC236}">
                <a16:creationId xmlns:a16="http://schemas.microsoft.com/office/drawing/2014/main" id="{B01B8CC6-AFEB-4B44-B62F-6874E16652B1}"/>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43DD1DA3-F108-4A86-88B5-D1C8B9946055}"/>
              </a:ext>
            </a:extLst>
          </p:cNvPr>
          <p:cNvSpPr>
            <a:spLocks noGrp="1"/>
          </p:cNvSpPr>
          <p:nvPr>
            <p:ph type="sldNum" sz="quarter" idx="12"/>
          </p:nvPr>
        </p:nvSpPr>
        <p:spPr/>
        <p:txBody>
          <a:bodyPr/>
          <a:lstStyle/>
          <a:p>
            <a:fld id="{808A025A-C980-4902-B187-215779B55273}" type="slidenum">
              <a:rPr lang="es-CL" smtClean="0"/>
              <a:t>‹Nº›</a:t>
            </a:fld>
            <a:endParaRPr lang="es-CL"/>
          </a:p>
        </p:txBody>
      </p:sp>
    </p:spTree>
    <p:extLst>
      <p:ext uri="{BB962C8B-B14F-4D97-AF65-F5344CB8AC3E}">
        <p14:creationId xmlns:p14="http://schemas.microsoft.com/office/powerpoint/2010/main" val="608546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3A587B-8C76-474D-8E59-34B826B15D9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CCAFBBE8-4743-403F-9A01-86A0CE9274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0353BB6D-2FE8-48B3-942A-DAEDF9FB37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F2D4F39-F5D1-4B10-8798-9414E7BBA0B8}"/>
              </a:ext>
            </a:extLst>
          </p:cNvPr>
          <p:cNvSpPr>
            <a:spLocks noGrp="1"/>
          </p:cNvSpPr>
          <p:nvPr>
            <p:ph type="dt" sz="half" idx="10"/>
          </p:nvPr>
        </p:nvSpPr>
        <p:spPr/>
        <p:txBody>
          <a:bodyPr/>
          <a:lstStyle/>
          <a:p>
            <a:fld id="{362DB827-03A5-4649-83B5-60E7923B797E}" type="datetime1">
              <a:rPr lang="es-CL" smtClean="0"/>
              <a:t>05-05-2021</a:t>
            </a:fld>
            <a:endParaRPr lang="es-CL"/>
          </a:p>
        </p:txBody>
      </p:sp>
      <p:sp>
        <p:nvSpPr>
          <p:cNvPr id="6" name="Marcador de pie de página 5">
            <a:extLst>
              <a:ext uri="{FF2B5EF4-FFF2-40B4-BE49-F238E27FC236}">
                <a16:creationId xmlns:a16="http://schemas.microsoft.com/office/drawing/2014/main" id="{F19D4425-8B41-4ACF-84D1-6F3606285E5B}"/>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F7D3D032-C3C9-4E31-B482-1329FBEB6665}"/>
              </a:ext>
            </a:extLst>
          </p:cNvPr>
          <p:cNvSpPr>
            <a:spLocks noGrp="1"/>
          </p:cNvSpPr>
          <p:nvPr>
            <p:ph type="sldNum" sz="quarter" idx="12"/>
          </p:nvPr>
        </p:nvSpPr>
        <p:spPr/>
        <p:txBody>
          <a:bodyPr/>
          <a:lstStyle/>
          <a:p>
            <a:fld id="{808A025A-C980-4902-B187-215779B55273}" type="slidenum">
              <a:rPr lang="es-CL" smtClean="0"/>
              <a:t>‹Nº›</a:t>
            </a:fld>
            <a:endParaRPr lang="es-CL"/>
          </a:p>
        </p:txBody>
      </p:sp>
    </p:spTree>
    <p:extLst>
      <p:ext uri="{BB962C8B-B14F-4D97-AF65-F5344CB8AC3E}">
        <p14:creationId xmlns:p14="http://schemas.microsoft.com/office/powerpoint/2010/main" val="2559920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883FF1-CA5B-4040-9853-77D836F0D6A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9F8A8245-3567-4C13-A731-473357DB69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611F5603-03B8-44DF-8181-914374C96A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2E586ED-0B48-4343-9828-4A7EB38FF710}"/>
              </a:ext>
            </a:extLst>
          </p:cNvPr>
          <p:cNvSpPr>
            <a:spLocks noGrp="1"/>
          </p:cNvSpPr>
          <p:nvPr>
            <p:ph type="dt" sz="half" idx="10"/>
          </p:nvPr>
        </p:nvSpPr>
        <p:spPr/>
        <p:txBody>
          <a:bodyPr/>
          <a:lstStyle/>
          <a:p>
            <a:fld id="{42662704-8C2F-4D6D-B39B-3232F880C4E4}" type="datetime1">
              <a:rPr lang="es-CL" smtClean="0"/>
              <a:t>05-05-2021</a:t>
            </a:fld>
            <a:endParaRPr lang="es-CL"/>
          </a:p>
        </p:txBody>
      </p:sp>
      <p:sp>
        <p:nvSpPr>
          <p:cNvPr id="6" name="Marcador de pie de página 5">
            <a:extLst>
              <a:ext uri="{FF2B5EF4-FFF2-40B4-BE49-F238E27FC236}">
                <a16:creationId xmlns:a16="http://schemas.microsoft.com/office/drawing/2014/main" id="{33CF6A1A-D430-4149-8F3A-B7B327CEF528}"/>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5146E69C-1BA9-4D75-B5BA-3E8A25A89790}"/>
              </a:ext>
            </a:extLst>
          </p:cNvPr>
          <p:cNvSpPr>
            <a:spLocks noGrp="1"/>
          </p:cNvSpPr>
          <p:nvPr>
            <p:ph type="sldNum" sz="quarter" idx="12"/>
          </p:nvPr>
        </p:nvSpPr>
        <p:spPr/>
        <p:txBody>
          <a:bodyPr/>
          <a:lstStyle/>
          <a:p>
            <a:fld id="{808A025A-C980-4902-B187-215779B55273}" type="slidenum">
              <a:rPr lang="es-CL" smtClean="0"/>
              <a:t>‹Nº›</a:t>
            </a:fld>
            <a:endParaRPr lang="es-CL"/>
          </a:p>
        </p:txBody>
      </p:sp>
    </p:spTree>
    <p:extLst>
      <p:ext uri="{BB962C8B-B14F-4D97-AF65-F5344CB8AC3E}">
        <p14:creationId xmlns:p14="http://schemas.microsoft.com/office/powerpoint/2010/main" val="73455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9129869-8041-4408-B740-F7C470FFD4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4B73FD69-70F9-4EB7-BD6F-A81F318232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809D9FAA-05D3-4547-ACB0-ECE225104D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8DAE59-39B0-4362-A89A-9B49117D1093}" type="datetime1">
              <a:rPr lang="es-CL" smtClean="0"/>
              <a:t>05-05-2021</a:t>
            </a:fld>
            <a:endParaRPr lang="es-CL"/>
          </a:p>
        </p:txBody>
      </p:sp>
      <p:sp>
        <p:nvSpPr>
          <p:cNvPr id="5" name="Marcador de pie de página 4">
            <a:extLst>
              <a:ext uri="{FF2B5EF4-FFF2-40B4-BE49-F238E27FC236}">
                <a16:creationId xmlns:a16="http://schemas.microsoft.com/office/drawing/2014/main" id="{13071460-580A-4B57-B420-658571BF35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1A7D5151-7C61-447A-B456-16901C2884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8A025A-C980-4902-B187-215779B55273}" type="slidenum">
              <a:rPr lang="es-CL" smtClean="0"/>
              <a:t>‹Nº›</a:t>
            </a:fld>
            <a:endParaRPr lang="es-CL"/>
          </a:p>
        </p:txBody>
      </p:sp>
    </p:spTree>
    <p:extLst>
      <p:ext uri="{BB962C8B-B14F-4D97-AF65-F5344CB8AC3E}">
        <p14:creationId xmlns:p14="http://schemas.microsoft.com/office/powerpoint/2010/main" val="1475724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1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slides/_rels/slide182.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slides/_rels/slide18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slides/_rels/slide1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3.svg"/><Relationship Id="rId4" Type="http://schemas.openxmlformats.org/officeDocument/2006/relationships/image" Target="../media/image102.png"/></Relationships>
</file>

<file path=ppt/slides/_rels/slide1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9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207.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5.svg"/></Relationships>
</file>

<file path=ppt/slides/_rels/slide21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7.svg"/></Relationships>
</file>

<file path=ppt/slides/_rels/slide21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9.svg"/></Relationships>
</file>

<file path=ppt/slides/_rels/slide21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image" Target="../media/image143.svg"/></Relationships>
</file>

<file path=ppt/slides/_rels/slide21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7.svg"/></Relationships>
</file>

<file path=ppt/slides/_rels/slide21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9.svg"/></Relationships>
</file>

<file path=ppt/slides/_rels/slide21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1.sv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3.svg"/></Relationships>
</file>

<file path=ppt/slides/_rels/slide22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5.sv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9" y="3324429"/>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2" y="2058062"/>
            <a:ext cx="10729234" cy="11902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INTRODUCCIÓN A REQUERIMIENTOS Y MODELOS DE NEGOCIOS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a:t>
            </a:fld>
            <a:endParaRPr lang="es-CL"/>
          </a:p>
        </p:txBody>
      </p:sp>
      <p:sp>
        <p:nvSpPr>
          <p:cNvPr id="8" name="Subtítulo 2">
            <a:extLst>
              <a:ext uri="{FF2B5EF4-FFF2-40B4-BE49-F238E27FC236}">
                <a16:creationId xmlns:a16="http://schemas.microsoft.com/office/drawing/2014/main" id="{D3E98F52-4CCE-45AA-B8AC-1A503668FAFB}"/>
              </a:ext>
            </a:extLst>
          </p:cNvPr>
          <p:cNvSpPr txBox="1">
            <a:spLocks/>
          </p:cNvSpPr>
          <p:nvPr/>
        </p:nvSpPr>
        <p:spPr>
          <a:xfrm>
            <a:off x="1702666" y="5061527"/>
            <a:ext cx="5074652" cy="9998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400" dirty="0" err="1">
                <a:solidFill>
                  <a:srgbClr val="444444"/>
                </a:solidFill>
              </a:rPr>
              <a:t>Profesor</a:t>
            </a:r>
            <a:r>
              <a:rPr lang="pt-BR" sz="2400" dirty="0">
                <a:solidFill>
                  <a:srgbClr val="444444"/>
                </a:solidFill>
              </a:rPr>
              <a:t>: Diego Coronado</a:t>
            </a:r>
          </a:p>
          <a:p>
            <a:pPr marL="0" indent="0">
              <a:buNone/>
            </a:pPr>
            <a:r>
              <a:rPr lang="pt-BR" sz="2400" dirty="0" err="1">
                <a:solidFill>
                  <a:srgbClr val="444444"/>
                </a:solidFill>
              </a:rPr>
              <a:t>Email</a:t>
            </a:r>
            <a:r>
              <a:rPr lang="pt-BR" sz="2400" dirty="0">
                <a:solidFill>
                  <a:srgbClr val="444444"/>
                </a:solidFill>
              </a:rPr>
              <a:t>: yerco.coronado@correoaiep.cl</a:t>
            </a:r>
            <a:endParaRPr lang="es-CL" sz="2400" dirty="0">
              <a:solidFill>
                <a:srgbClr val="444444"/>
              </a:solidFill>
            </a:endParaRPr>
          </a:p>
        </p:txBody>
      </p:sp>
    </p:spTree>
    <p:extLst>
      <p:ext uri="{BB962C8B-B14F-4D97-AF65-F5344CB8AC3E}">
        <p14:creationId xmlns:p14="http://schemas.microsoft.com/office/powerpoint/2010/main" val="3316947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0" i="0" dirty="0">
                <a:solidFill>
                  <a:srgbClr val="000000"/>
                </a:solidFill>
                <a:effectLst/>
                <a:latin typeface="Arial" panose="020B0604020202020204" pitchFamily="34" charset="0"/>
                <a:cs typeface="Arial" panose="020B0604020202020204" pitchFamily="34" charset="0"/>
              </a:rPr>
              <a:t>Desarrollo de software</a:t>
            </a:r>
            <a:endParaRPr lang="es-CL"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858521" y="1603264"/>
            <a:ext cx="4696599" cy="26664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i="0" dirty="0">
                <a:solidFill>
                  <a:srgbClr val="444444"/>
                </a:solidFill>
                <a:effectLst/>
                <a:latin typeface="Arial" panose="020B0604020202020204" pitchFamily="34" charset="0"/>
                <a:cs typeface="Arial" panose="020B0604020202020204" pitchFamily="34" charset="0"/>
              </a:rPr>
              <a:t>Ahora, el Desarrollo de Software estudia los componentes necesarios para la creación, gestión, mantenimiento y testeo de software computacional; a la persona encargada de esto se le llama programador y este es un especialista en informática,</a:t>
            </a:r>
            <a:r>
              <a:rPr lang="es-ES" sz="2000" dirty="0">
                <a:solidFill>
                  <a:srgbClr val="444444"/>
                </a:solidFill>
                <a:latin typeface="Arial" panose="020B0604020202020204" pitchFamily="34" charset="0"/>
                <a:cs typeface="Arial" panose="020B0604020202020204" pitchFamily="34" charset="0"/>
              </a:rPr>
              <a:t> capaz de elaborar sistemas informáticos (paquetes de software), así como de implementarlos y ponerlos a funcionar, utilizando uno o varios lenguajes de programación.</a:t>
            </a:r>
            <a:endParaRPr lang="es-CL" sz="2000" dirty="0">
              <a:solidFill>
                <a:srgbClr val="444444"/>
              </a:solidFill>
              <a:latin typeface="Arial" panose="020B0604020202020204" pitchFamily="34" charset="0"/>
              <a:cs typeface="Arial" panose="020B0604020202020204" pitchFamily="34" charset="0"/>
            </a:endParaRPr>
          </a:p>
          <a:p>
            <a:pPr algn="just"/>
            <a:endParaRPr lang="es-CL" sz="2000" dirty="0">
              <a:solidFill>
                <a:srgbClr val="444444"/>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0AE90792-BB1B-4431-BB0C-B0E18C9BD9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95037" y="1693319"/>
            <a:ext cx="4696600" cy="2904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Marcador de número de diapositiva 1">
            <a:extLst>
              <a:ext uri="{FF2B5EF4-FFF2-40B4-BE49-F238E27FC236}">
                <a16:creationId xmlns:a16="http://schemas.microsoft.com/office/drawing/2014/main" id="{1D093A3A-9EA4-43B3-AB3C-D8E1E91D11ED}"/>
              </a:ext>
            </a:extLst>
          </p:cNvPr>
          <p:cNvSpPr>
            <a:spLocks noGrp="1"/>
          </p:cNvSpPr>
          <p:nvPr>
            <p:ph type="sldNum" sz="quarter" idx="12"/>
          </p:nvPr>
        </p:nvSpPr>
        <p:spPr/>
        <p:txBody>
          <a:bodyPr/>
          <a:lstStyle/>
          <a:p>
            <a:fld id="{808A025A-C980-4902-B187-215779B55273}" type="slidenum">
              <a:rPr lang="es-CL" smtClean="0"/>
              <a:t>10</a:t>
            </a:fld>
            <a:endParaRPr lang="es-CL"/>
          </a:p>
        </p:txBody>
      </p:sp>
    </p:spTree>
    <p:extLst>
      <p:ext uri="{BB962C8B-B14F-4D97-AF65-F5344CB8AC3E}">
        <p14:creationId xmlns:p14="http://schemas.microsoft.com/office/powerpoint/2010/main" val="30157275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Validar los requisitos del sistema</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100</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2101227" y="1853346"/>
            <a:ext cx="9037036" cy="12120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Para facilitar la validación de los requisitos, se recomienda el uso de prototipos de interfaz de usuario, que permiten a los clientes y usuarios entender más fácilmente el sistema de software propuesto que los requisitos en formato textual, especialmente si se usan para validar los casos de uso.</a:t>
            </a:r>
          </a:p>
        </p:txBody>
      </p:sp>
      <p:pic>
        <p:nvPicPr>
          <p:cNvPr id="10" name="Imagen 9">
            <a:extLst>
              <a:ext uri="{FF2B5EF4-FFF2-40B4-BE49-F238E27FC236}">
                <a16:creationId xmlns:a16="http://schemas.microsoft.com/office/drawing/2014/main" id="{34C753F9-9303-4D81-8AE2-B1BFF9C8AF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19745" y="3242065"/>
            <a:ext cx="4489384" cy="26508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ítulo 1">
            <a:extLst>
              <a:ext uri="{FF2B5EF4-FFF2-40B4-BE49-F238E27FC236}">
                <a16:creationId xmlns:a16="http://schemas.microsoft.com/office/drawing/2014/main" id="{F4EDCD6F-8404-4846-A7CC-7CE30ACC0CF3}"/>
              </a:ext>
            </a:extLst>
          </p:cNvPr>
          <p:cNvSpPr txBox="1">
            <a:spLocks/>
          </p:cNvSpPr>
          <p:nvPr/>
        </p:nvSpPr>
        <p:spPr>
          <a:xfrm>
            <a:off x="2101227" y="3107249"/>
            <a:ext cx="4362806" cy="27856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Si durante este proceso los clientes y usuarios ponen de manifiesto discrepancias con los requisitos propuestos, éstas deben identificarse como problemas de tipo no aceptación y registrarse como tal en los requisitos del sistema para gestionarlos correctamente.</a:t>
            </a:r>
          </a:p>
        </p:txBody>
      </p:sp>
    </p:spTree>
    <p:extLst>
      <p:ext uri="{BB962C8B-B14F-4D97-AF65-F5344CB8AC3E}">
        <p14:creationId xmlns:p14="http://schemas.microsoft.com/office/powerpoint/2010/main" val="3876702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Problemas con los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101</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1948730" y="1652749"/>
            <a:ext cx="9037036" cy="6616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Los tipos de problemas más habituales en los requisitos son los defectos y las no aceptaciones:</a:t>
            </a:r>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1948730" y="2348692"/>
            <a:ext cx="9405070" cy="40076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Defecto: </a:t>
            </a:r>
            <a:r>
              <a:rPr lang="es-ES" sz="2000" dirty="0">
                <a:solidFill>
                  <a:srgbClr val="444444"/>
                </a:solidFill>
                <a:latin typeface="Arial" panose="020B0604020202020204" pitchFamily="34" charset="0"/>
                <a:cs typeface="Arial" panose="020B0604020202020204" pitchFamily="34" charset="0"/>
              </a:rPr>
              <a:t>uno o más requisitos no son conformes al modelo de calidad de requisitos. Se pueden clasificar en:</a:t>
            </a:r>
          </a:p>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No conformidad: </a:t>
            </a:r>
            <a:r>
              <a:rPr lang="es-ES" sz="2000" dirty="0">
                <a:solidFill>
                  <a:srgbClr val="444444"/>
                </a:solidFill>
                <a:latin typeface="Arial" panose="020B0604020202020204" pitchFamily="34" charset="0"/>
                <a:cs typeface="Arial" panose="020B0604020202020204" pitchFamily="34" charset="0"/>
              </a:rPr>
              <a:t>uno o más requisitos no cumplen las especificaciones descritas sobre el contenido, estructura, formato, etc. de la ERS (Software </a:t>
            </a:r>
            <a:r>
              <a:rPr lang="es-ES" sz="2000" dirty="0" err="1">
                <a:solidFill>
                  <a:srgbClr val="444444"/>
                </a:solidFill>
                <a:latin typeface="Arial" panose="020B0604020202020204" pitchFamily="34" charset="0"/>
                <a:cs typeface="Arial" panose="020B0604020202020204" pitchFamily="34" charset="0"/>
              </a:rPr>
              <a:t>requirements</a:t>
            </a:r>
            <a:r>
              <a:rPr lang="es-ES" sz="2000" dirty="0">
                <a:solidFill>
                  <a:srgbClr val="444444"/>
                </a:solidFill>
                <a:latin typeface="Arial" panose="020B0604020202020204" pitchFamily="34" charset="0"/>
                <a:cs typeface="Arial" panose="020B0604020202020204" pitchFamily="34" charset="0"/>
              </a:rPr>
              <a:t> </a:t>
            </a:r>
            <a:r>
              <a:rPr lang="es-ES" sz="2000" dirty="0" err="1">
                <a:solidFill>
                  <a:srgbClr val="444444"/>
                </a:solidFill>
                <a:latin typeface="Arial" panose="020B0604020202020204" pitchFamily="34" charset="0"/>
                <a:cs typeface="Arial" panose="020B0604020202020204" pitchFamily="34" charset="0"/>
              </a:rPr>
              <a:t>specification</a:t>
            </a:r>
            <a:r>
              <a:rPr lang="es-ES" sz="2000" dirty="0">
                <a:solidFill>
                  <a:srgbClr val="444444"/>
                </a:solidFill>
                <a:latin typeface="Arial" panose="020B0604020202020204" pitchFamily="34" charset="0"/>
                <a:cs typeface="Arial" panose="020B0604020202020204" pitchFamily="34" charset="0"/>
              </a:rPr>
              <a:t>). Los defectos de este tipo se detectan durante la verificación de la calidad de los requisitos del sistema y no suele ser necesario conocer el dominio del problema para detectarlos, ya que son de un carácter más sintáctico que semántico.</a:t>
            </a:r>
          </a:p>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Falta de información:</a:t>
            </a:r>
            <a:r>
              <a:rPr lang="es-ES" sz="2000" dirty="0">
                <a:solidFill>
                  <a:srgbClr val="444444"/>
                </a:solidFill>
                <a:latin typeface="Arial" panose="020B0604020202020204" pitchFamily="34" charset="0"/>
                <a:cs typeface="Arial" panose="020B0604020202020204" pitchFamily="34" charset="0"/>
              </a:rPr>
              <a:t> uno o más requisitos necesitan más información para definir correctamente alguna característica del sistema. Los defectos de este tipo se detectan principalmente durante el análisis de requisitos del sistema.</a:t>
            </a:r>
          </a:p>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Conflicto:</a:t>
            </a:r>
            <a:r>
              <a:rPr lang="es-ES" sz="2000" dirty="0">
                <a:solidFill>
                  <a:srgbClr val="444444"/>
                </a:solidFill>
                <a:latin typeface="Arial" panose="020B0604020202020204" pitchFamily="34" charset="0"/>
                <a:cs typeface="Arial" panose="020B0604020202020204" pitchFamily="34" charset="0"/>
              </a:rPr>
              <a:t> dos o más requisitos contienen información contradictoria entre sí. Los defectos de este tipo se detectan principalmente durante el análisis de requisitos del sistema</a:t>
            </a:r>
          </a:p>
        </p:txBody>
      </p:sp>
    </p:spTree>
    <p:extLst>
      <p:ext uri="{BB962C8B-B14F-4D97-AF65-F5344CB8AC3E}">
        <p14:creationId xmlns:p14="http://schemas.microsoft.com/office/powerpoint/2010/main" val="257557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Problemas con los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102</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1948730" y="1652749"/>
            <a:ext cx="9037036" cy="6616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Los tipos de problemas más habituales en los requisitos son los defectos y las no aceptaciones:</a:t>
            </a:r>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1948730" y="2348692"/>
            <a:ext cx="9405070" cy="9605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No aceptación:</a:t>
            </a:r>
          </a:p>
          <a:p>
            <a:pPr algn="just"/>
            <a:r>
              <a:rPr lang="es-ES" sz="2000" dirty="0">
                <a:solidFill>
                  <a:srgbClr val="444444"/>
                </a:solidFill>
                <a:latin typeface="Arial" panose="020B0604020202020204" pitchFamily="34" charset="0"/>
                <a:cs typeface="Arial" panose="020B0604020202020204" pitchFamily="34" charset="0"/>
              </a:rPr>
              <a:t>Uno o más requisitos no son aceptados por clientes y usuarios durante una sesión de validación de requisitos.</a:t>
            </a:r>
          </a:p>
        </p:txBody>
      </p:sp>
    </p:spTree>
    <p:extLst>
      <p:ext uri="{BB962C8B-B14F-4D97-AF65-F5344CB8AC3E}">
        <p14:creationId xmlns:p14="http://schemas.microsoft.com/office/powerpoint/2010/main" val="2017993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Negociación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103</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1948730" y="2277068"/>
            <a:ext cx="9405070" cy="32702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La negociación de requisitos es por definición, el proceso de resolución de conflictos o no aceptaciones en los requisitos en el que se intenta llegar a soluciones de mutuo acuerdo que satisfagan a todas las partes implicadas.</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Un ejemplo sería:</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Dos departamentos tienen visiones distintas sobre el acceso a la información del sistema a desarrollar: </a:t>
            </a:r>
            <a:r>
              <a:rPr lang="es-ES" sz="2000" i="1" dirty="0">
                <a:solidFill>
                  <a:srgbClr val="444444"/>
                </a:solidFill>
                <a:latin typeface="Arial" panose="020B0604020202020204" pitchFamily="34" charset="0"/>
                <a:cs typeface="Arial" panose="020B0604020202020204" pitchFamily="34" charset="0"/>
              </a:rPr>
              <a:t>el departamento de seguridad considera que ciertos datos de los clientes deben estar accesibles solo para los responsables de cuentas mientras que los comerciales de la empresa consideran que tener acceso a esos datos es fundamental para el desempeño de sus tareas diarias.</a:t>
            </a:r>
          </a:p>
        </p:txBody>
      </p:sp>
    </p:spTree>
    <p:extLst>
      <p:ext uri="{BB962C8B-B14F-4D97-AF65-F5344CB8AC3E}">
        <p14:creationId xmlns:p14="http://schemas.microsoft.com/office/powerpoint/2010/main" val="1341812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sz="3600" dirty="0"/>
              <a:t>Ejercicio Detección y Especificación Requerimientos</a:t>
            </a:r>
            <a:endParaRPr lang="es-ES" sz="3600"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104</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2057282" y="2108485"/>
            <a:ext cx="9405070" cy="29068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Ejercicio:</a:t>
            </a:r>
          </a:p>
          <a:p>
            <a:pPr algn="just"/>
            <a:r>
              <a:rPr lang="es-ES" sz="2000" dirty="0">
                <a:solidFill>
                  <a:srgbClr val="444444"/>
                </a:solidFill>
                <a:latin typeface="Arial" panose="020B0604020202020204" pitchFamily="34" charset="0"/>
                <a:cs typeface="Arial" panose="020B0604020202020204" pitchFamily="34" charset="0"/>
              </a:rPr>
              <a:t>A partir del siguiente extracto se debe analizar y detectar requerimientos funcionales y no funcionales:</a:t>
            </a:r>
          </a:p>
          <a:p>
            <a:pPr algn="just"/>
            <a:endParaRPr lang="es-ES" sz="2000" i="1" dirty="0">
              <a:solidFill>
                <a:srgbClr val="444444"/>
              </a:solidFill>
              <a:latin typeface="Arial" panose="020B0604020202020204" pitchFamily="34" charset="0"/>
              <a:cs typeface="Arial" panose="020B0604020202020204" pitchFamily="34" charset="0"/>
            </a:endParaRPr>
          </a:p>
          <a:p>
            <a:pPr algn="just"/>
            <a:r>
              <a:rPr lang="es-ES" sz="2000" i="1" dirty="0">
                <a:solidFill>
                  <a:srgbClr val="444444"/>
                </a:solidFill>
                <a:latin typeface="Arial" panose="020B0604020202020204" pitchFamily="34" charset="0"/>
                <a:cs typeface="Arial" panose="020B0604020202020204" pitchFamily="34" charset="0"/>
              </a:rPr>
              <a:t>“Quiero una aplicación para controlar mi flota de taxis, cada taxi tiene un GPS entonces así se si están sacando la vuelta o no, por que si sacan la vuelta no se les paga el combustible, por que a veces estos salen a vacacionar y me quieren rendir las boletas a mi. Con la aplicación también quiero que marquen cuando carguen gente así registran la ruta y el total, así tengo un control de mis choferes.”</a:t>
            </a:r>
          </a:p>
        </p:txBody>
      </p:sp>
    </p:spTree>
    <p:extLst>
      <p:ext uri="{BB962C8B-B14F-4D97-AF65-F5344CB8AC3E}">
        <p14:creationId xmlns:p14="http://schemas.microsoft.com/office/powerpoint/2010/main" val="2173265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sz="3600" dirty="0"/>
              <a:t>Ejercicio Detección y Especificación Requerimientos</a:t>
            </a:r>
            <a:endParaRPr lang="es-ES" sz="3600"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105</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1796341" y="1415614"/>
            <a:ext cx="9405070" cy="17394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i="1" dirty="0">
                <a:solidFill>
                  <a:srgbClr val="444444"/>
                </a:solidFill>
                <a:latin typeface="Arial" panose="020B0604020202020204" pitchFamily="34" charset="0"/>
                <a:cs typeface="Arial" panose="020B0604020202020204" pitchFamily="34" charset="0"/>
              </a:rPr>
              <a:t>“Quiero una aplicación para controlar mi flota de taxis, cada taxi tiene un GPS entonces así se si están sacando la vuelta o no, por que si sacan la vuelta no se les paga el combustible, por que a veces estos salen a vacacionar y me quieren rendir las boletas a mi. Con la aplicación también quiero que marquen cuando carguen gente así registran la ruta y el total, así tengo un control de mis choferes.”</a:t>
            </a:r>
          </a:p>
        </p:txBody>
      </p:sp>
      <p:sp>
        <p:nvSpPr>
          <p:cNvPr id="8" name="Título 1">
            <a:extLst>
              <a:ext uri="{FF2B5EF4-FFF2-40B4-BE49-F238E27FC236}">
                <a16:creationId xmlns:a16="http://schemas.microsoft.com/office/drawing/2014/main" id="{F2D96F2F-B8BD-47D3-8C62-E98F0C5F2B32}"/>
              </a:ext>
            </a:extLst>
          </p:cNvPr>
          <p:cNvSpPr txBox="1">
            <a:spLocks/>
          </p:cNvSpPr>
          <p:nvPr/>
        </p:nvSpPr>
        <p:spPr>
          <a:xfrm>
            <a:off x="1877171" y="3194696"/>
            <a:ext cx="9324240" cy="30952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Requisitos Funcionales:</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El sistema registra las vueltas que no están en ruta</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Choferes con pago con tarjetas</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Que use un GPS para guardar por donde pasa</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que calcule bencina usada por el chofer en ruta</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Registrar datos de choferes y vehículos</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Cargar respaldo de boletas al sistema</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b="1" dirty="0">
                <a:solidFill>
                  <a:srgbClr val="444444"/>
                </a:solidFill>
                <a:latin typeface="Arial" panose="020B0604020202020204" pitchFamily="34" charset="0"/>
                <a:cs typeface="Arial" panose="020B0604020202020204" pitchFamily="34" charset="0"/>
              </a:rPr>
              <a:t>Requisitos No Funcionales:</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Que sea sencillo de usar para personas mayores</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Que la app pueda almacenar los datos de 40 taxis trabajando durante el día</a:t>
            </a:r>
          </a:p>
          <a:p>
            <a:pPr marL="342900" indent="-342900" algn="just">
              <a:buFont typeface="Arial" panose="020B0604020202020204" pitchFamily="34" charset="0"/>
              <a:buChar char="•"/>
            </a:pPr>
            <a:endParaRPr lang="es-ES" sz="2000" dirty="0">
              <a:solidFill>
                <a:srgbClr val="44444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5093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sz="3600" dirty="0"/>
              <a:t>Ejercicio Detección y Especificación Requerimientos</a:t>
            </a:r>
            <a:endParaRPr lang="es-ES" sz="3600"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106</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2016867" y="2067786"/>
            <a:ext cx="9405070" cy="8757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Ejercicio:</a:t>
            </a:r>
          </a:p>
          <a:p>
            <a:pPr algn="just"/>
            <a:r>
              <a:rPr lang="es-ES" sz="2000" dirty="0">
                <a:solidFill>
                  <a:srgbClr val="444444"/>
                </a:solidFill>
                <a:latin typeface="Arial" panose="020B0604020202020204" pitchFamily="34" charset="0"/>
                <a:cs typeface="Arial" panose="020B0604020202020204" pitchFamily="34" charset="0"/>
              </a:rPr>
              <a:t>A partir de la detección de requisitos, se debe elaborar la correspondiente especificación de cada uno de los requisitos detectados:</a:t>
            </a:r>
          </a:p>
        </p:txBody>
      </p:sp>
      <p:sp>
        <p:nvSpPr>
          <p:cNvPr id="8" name="Título 1">
            <a:extLst>
              <a:ext uri="{FF2B5EF4-FFF2-40B4-BE49-F238E27FC236}">
                <a16:creationId xmlns:a16="http://schemas.microsoft.com/office/drawing/2014/main" id="{77AD56CC-2620-4DA9-8696-266E9DDCF30E}"/>
              </a:ext>
            </a:extLst>
          </p:cNvPr>
          <p:cNvSpPr txBox="1">
            <a:spLocks/>
          </p:cNvSpPr>
          <p:nvPr/>
        </p:nvSpPr>
        <p:spPr>
          <a:xfrm>
            <a:off x="2016867" y="3102333"/>
            <a:ext cx="9324240" cy="30952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Requisitos Funcionales:</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El sistema registra las vueltas que no están en ruta</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Choferes con pago con tarjetas</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Que use un GPS para guardar por donde pasa</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que calcule bencina usada por el chofer en ruta</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Registrar datos de choferes y vehículos</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Cargar respaldo de boletas al sistema</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b="1" dirty="0">
                <a:solidFill>
                  <a:srgbClr val="444444"/>
                </a:solidFill>
                <a:latin typeface="Arial" panose="020B0604020202020204" pitchFamily="34" charset="0"/>
                <a:cs typeface="Arial" panose="020B0604020202020204" pitchFamily="34" charset="0"/>
              </a:rPr>
              <a:t>Requisitos No Funcionales:</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Que sea sencillo de usar para personas mayores</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Que la app pueda almacenar los datos de 40 taxis trabajando durante el día</a:t>
            </a:r>
          </a:p>
          <a:p>
            <a:pPr marL="342900" indent="-342900" algn="just">
              <a:buFont typeface="Arial" panose="020B0604020202020204" pitchFamily="34" charset="0"/>
              <a:buChar char="•"/>
            </a:pPr>
            <a:endParaRPr lang="es-ES" sz="2000" dirty="0">
              <a:solidFill>
                <a:srgbClr val="44444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2161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sz="3600" dirty="0"/>
              <a:t>Ejercicio Detección y Especificación Requerimientos</a:t>
            </a:r>
            <a:endParaRPr lang="es-ES" dirty="0"/>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107</a:t>
            </a:fld>
            <a:endParaRPr lang="es-CL"/>
          </a:p>
        </p:txBody>
      </p:sp>
      <p:sp>
        <p:nvSpPr>
          <p:cNvPr id="8" name="Título 1">
            <a:extLst>
              <a:ext uri="{FF2B5EF4-FFF2-40B4-BE49-F238E27FC236}">
                <a16:creationId xmlns:a16="http://schemas.microsoft.com/office/drawing/2014/main" id="{D580FB18-B76E-4AC1-B15A-C5BEA2D61BEB}"/>
              </a:ext>
            </a:extLst>
          </p:cNvPr>
          <p:cNvSpPr txBox="1">
            <a:spLocks/>
          </p:cNvSpPr>
          <p:nvPr/>
        </p:nvSpPr>
        <p:spPr>
          <a:xfrm>
            <a:off x="1638345" y="2067786"/>
            <a:ext cx="10298546" cy="4366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Especificación de requerimientos</a:t>
            </a:r>
          </a:p>
        </p:txBody>
      </p:sp>
      <p:graphicFrame>
        <p:nvGraphicFramePr>
          <p:cNvPr id="3" name="Tabla 4">
            <a:extLst>
              <a:ext uri="{FF2B5EF4-FFF2-40B4-BE49-F238E27FC236}">
                <a16:creationId xmlns:a16="http://schemas.microsoft.com/office/drawing/2014/main" id="{E1C3E39D-9653-4A8C-B74C-34F3B865FFBF}"/>
              </a:ext>
            </a:extLst>
          </p:cNvPr>
          <p:cNvGraphicFramePr>
            <a:graphicFrameLocks noGrp="1"/>
          </p:cNvGraphicFramePr>
          <p:nvPr>
            <p:extLst>
              <p:ext uri="{D42A27DB-BD31-4B8C-83A1-F6EECF244321}">
                <p14:modId xmlns:p14="http://schemas.microsoft.com/office/powerpoint/2010/main" val="2176916605"/>
              </p:ext>
            </p:extLst>
          </p:nvPr>
        </p:nvGraphicFramePr>
        <p:xfrm>
          <a:off x="1653309" y="2588816"/>
          <a:ext cx="10269682" cy="3484880"/>
        </p:xfrm>
        <a:graphic>
          <a:graphicData uri="http://schemas.openxmlformats.org/drawingml/2006/table">
            <a:tbl>
              <a:tblPr firstRow="1" bandRow="1">
                <a:tableStyleId>{5C22544A-7EE6-4342-B048-85BDC9FD1C3A}</a:tableStyleId>
              </a:tblPr>
              <a:tblGrid>
                <a:gridCol w="4558191">
                  <a:extLst>
                    <a:ext uri="{9D8B030D-6E8A-4147-A177-3AD203B41FA5}">
                      <a16:colId xmlns:a16="http://schemas.microsoft.com/office/drawing/2014/main" val="1235203389"/>
                    </a:ext>
                  </a:extLst>
                </a:gridCol>
                <a:gridCol w="5711491">
                  <a:extLst>
                    <a:ext uri="{9D8B030D-6E8A-4147-A177-3AD203B41FA5}">
                      <a16:colId xmlns:a16="http://schemas.microsoft.com/office/drawing/2014/main" val="3252278328"/>
                    </a:ext>
                  </a:extLst>
                </a:gridCol>
              </a:tblGrid>
              <a:tr h="370840">
                <a:tc gridSpan="2">
                  <a:txBody>
                    <a:bodyPr/>
                    <a:lstStyle/>
                    <a:p>
                      <a:pPr algn="ctr"/>
                      <a:r>
                        <a:rPr lang="es-CL" dirty="0"/>
                        <a:t>Requisitos Funcionales</a:t>
                      </a:r>
                    </a:p>
                  </a:txBody>
                  <a:tcPr/>
                </a:tc>
                <a:tc hMerge="1">
                  <a:txBody>
                    <a:bodyPr/>
                    <a:lstStyle/>
                    <a:p>
                      <a:endParaRPr lang="es-CL" dirty="0"/>
                    </a:p>
                  </a:txBody>
                  <a:tcPr/>
                </a:tc>
                <a:extLst>
                  <a:ext uri="{0D108BD9-81ED-4DB2-BD59-A6C34878D82A}">
                    <a16:rowId xmlns:a16="http://schemas.microsoft.com/office/drawing/2014/main" val="694802882"/>
                  </a:ext>
                </a:extLst>
              </a:tr>
              <a:tr h="370840">
                <a:tc>
                  <a:txBody>
                    <a:bodyPr/>
                    <a:lstStyle/>
                    <a:p>
                      <a:r>
                        <a:rPr lang="es-ES" b="1" dirty="0">
                          <a:solidFill>
                            <a:schemeClr val="bg1"/>
                          </a:solidFill>
                        </a:rPr>
                        <a:t>Requisitos Detectados</a:t>
                      </a:r>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chemeClr val="bg1"/>
                          </a:solidFill>
                        </a:rPr>
                        <a:t>Requisitos Especificados</a:t>
                      </a:r>
                    </a:p>
                  </a:txBody>
                  <a:tcPr>
                    <a:solidFill>
                      <a:schemeClr val="accent1"/>
                    </a:solidFill>
                  </a:tcPr>
                </a:tc>
                <a:extLst>
                  <a:ext uri="{0D108BD9-81ED-4DB2-BD59-A6C34878D82A}">
                    <a16:rowId xmlns:a16="http://schemas.microsoft.com/office/drawing/2014/main" val="627600824"/>
                  </a:ext>
                </a:extLst>
              </a:tr>
              <a:tr h="370840">
                <a:tc>
                  <a:txBody>
                    <a:bodyPr/>
                    <a:lstStyle/>
                    <a:p>
                      <a:r>
                        <a:rPr lang="es-ES" dirty="0"/>
                        <a:t>El sistema registra las vueltas que no están en ruta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tx1"/>
                          </a:solidFill>
                          <a:latin typeface="+mn-lt"/>
                          <a:cs typeface="Arial" panose="020B0604020202020204" pitchFamily="34" charset="0"/>
                        </a:rPr>
                        <a:t>El sistema mediante el GPS registra en km la ruta que tiene el taxi mientras no esta trabajando con clientela.</a:t>
                      </a:r>
                    </a:p>
                  </a:txBody>
                  <a:tcPr/>
                </a:tc>
                <a:extLst>
                  <a:ext uri="{0D108BD9-81ED-4DB2-BD59-A6C34878D82A}">
                    <a16:rowId xmlns:a16="http://schemas.microsoft.com/office/drawing/2014/main" val="3760550757"/>
                  </a:ext>
                </a:extLst>
              </a:tr>
              <a:tr h="370840">
                <a:tc>
                  <a:txBody>
                    <a:bodyPr/>
                    <a:lstStyle/>
                    <a:p>
                      <a:r>
                        <a:rPr lang="es-ES" dirty="0"/>
                        <a:t>Choferes con pago con tarjetas</a:t>
                      </a:r>
                    </a:p>
                  </a:txBody>
                  <a:tcPr/>
                </a:tc>
                <a:tc>
                  <a:txBody>
                    <a:bodyPr/>
                    <a:lstStyle/>
                    <a:p>
                      <a:r>
                        <a:rPr lang="es-ES" dirty="0"/>
                        <a:t>El sistema permita cuente con un sistema de pago seguro (Transbank) al completar una ruta</a:t>
                      </a:r>
                      <a:r>
                        <a:rPr lang="es-CL" dirty="0"/>
                        <a:t>.</a:t>
                      </a:r>
                      <a:endParaRPr lang="es-ES" dirty="0"/>
                    </a:p>
                  </a:txBody>
                  <a:tcPr/>
                </a:tc>
                <a:extLst>
                  <a:ext uri="{0D108BD9-81ED-4DB2-BD59-A6C34878D82A}">
                    <a16:rowId xmlns:a16="http://schemas.microsoft.com/office/drawing/2014/main" val="135554338"/>
                  </a:ext>
                </a:extLst>
              </a:tr>
              <a:tr h="370840">
                <a:tc>
                  <a:txBody>
                    <a:bodyPr/>
                    <a:lstStyle/>
                    <a:p>
                      <a:r>
                        <a:rPr lang="es-ES" dirty="0"/>
                        <a:t>Que use un GPS para guardar por donde pasa</a:t>
                      </a:r>
                    </a:p>
                  </a:txBody>
                  <a:tcPr/>
                </a:tc>
                <a:tc>
                  <a:txBody>
                    <a:bodyPr/>
                    <a:lstStyle/>
                    <a:p>
                      <a:r>
                        <a:rPr lang="es-ES" dirty="0"/>
                        <a:t>Se registra la ruta por la que se mueve el taxista durante su turno</a:t>
                      </a:r>
                    </a:p>
                    <a:p>
                      <a:r>
                        <a:rPr lang="es-ES" b="1" dirty="0"/>
                        <a:t>Justificación:</a:t>
                      </a:r>
                      <a:r>
                        <a:rPr lang="es-ES" dirty="0"/>
                        <a:t> Fue solicitado un informe de ruta del día de cada taxista</a:t>
                      </a:r>
                    </a:p>
                    <a:p>
                      <a:endParaRPr lang="es-ES" dirty="0"/>
                    </a:p>
                  </a:txBody>
                  <a:tcPr/>
                </a:tc>
                <a:extLst>
                  <a:ext uri="{0D108BD9-81ED-4DB2-BD59-A6C34878D82A}">
                    <a16:rowId xmlns:a16="http://schemas.microsoft.com/office/drawing/2014/main" val="881447259"/>
                  </a:ext>
                </a:extLst>
              </a:tr>
            </a:tbl>
          </a:graphicData>
        </a:graphic>
      </p:graphicFrame>
    </p:spTree>
    <p:extLst>
      <p:ext uri="{BB962C8B-B14F-4D97-AF65-F5344CB8AC3E}">
        <p14:creationId xmlns:p14="http://schemas.microsoft.com/office/powerpoint/2010/main" val="19028335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sz="3600" dirty="0"/>
              <a:t>Ejercicio Detección y Especificación Requerimientos</a:t>
            </a:r>
            <a:endParaRPr lang="es-ES" dirty="0"/>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108</a:t>
            </a:fld>
            <a:endParaRPr lang="es-CL"/>
          </a:p>
        </p:txBody>
      </p:sp>
      <p:sp>
        <p:nvSpPr>
          <p:cNvPr id="8" name="Título 1">
            <a:extLst>
              <a:ext uri="{FF2B5EF4-FFF2-40B4-BE49-F238E27FC236}">
                <a16:creationId xmlns:a16="http://schemas.microsoft.com/office/drawing/2014/main" id="{D580FB18-B76E-4AC1-B15A-C5BEA2D61BEB}"/>
              </a:ext>
            </a:extLst>
          </p:cNvPr>
          <p:cNvSpPr txBox="1">
            <a:spLocks/>
          </p:cNvSpPr>
          <p:nvPr/>
        </p:nvSpPr>
        <p:spPr>
          <a:xfrm>
            <a:off x="1638345" y="2032839"/>
            <a:ext cx="10298546" cy="4366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Especificación de requerimientos</a:t>
            </a:r>
          </a:p>
        </p:txBody>
      </p:sp>
      <p:graphicFrame>
        <p:nvGraphicFramePr>
          <p:cNvPr id="3" name="Tabla 4">
            <a:extLst>
              <a:ext uri="{FF2B5EF4-FFF2-40B4-BE49-F238E27FC236}">
                <a16:creationId xmlns:a16="http://schemas.microsoft.com/office/drawing/2014/main" id="{E1C3E39D-9653-4A8C-B74C-34F3B865FFBF}"/>
              </a:ext>
            </a:extLst>
          </p:cNvPr>
          <p:cNvGraphicFramePr>
            <a:graphicFrameLocks noGrp="1"/>
          </p:cNvGraphicFramePr>
          <p:nvPr>
            <p:extLst>
              <p:ext uri="{D42A27DB-BD31-4B8C-83A1-F6EECF244321}">
                <p14:modId xmlns:p14="http://schemas.microsoft.com/office/powerpoint/2010/main" val="3902699127"/>
              </p:ext>
            </p:extLst>
          </p:nvPr>
        </p:nvGraphicFramePr>
        <p:xfrm>
          <a:off x="1666145" y="2521388"/>
          <a:ext cx="10270746" cy="3210560"/>
        </p:xfrm>
        <a:graphic>
          <a:graphicData uri="http://schemas.openxmlformats.org/drawingml/2006/table">
            <a:tbl>
              <a:tblPr firstRow="1" bandRow="1">
                <a:tableStyleId>{5C22544A-7EE6-4342-B048-85BDC9FD1C3A}</a:tableStyleId>
              </a:tblPr>
              <a:tblGrid>
                <a:gridCol w="4559255">
                  <a:extLst>
                    <a:ext uri="{9D8B030D-6E8A-4147-A177-3AD203B41FA5}">
                      <a16:colId xmlns:a16="http://schemas.microsoft.com/office/drawing/2014/main" val="1235203389"/>
                    </a:ext>
                  </a:extLst>
                </a:gridCol>
                <a:gridCol w="5711491">
                  <a:extLst>
                    <a:ext uri="{9D8B030D-6E8A-4147-A177-3AD203B41FA5}">
                      <a16:colId xmlns:a16="http://schemas.microsoft.com/office/drawing/2014/main" val="3252278328"/>
                    </a:ext>
                  </a:extLst>
                </a:gridCol>
              </a:tblGrid>
              <a:tr h="370840">
                <a:tc gridSpan="2">
                  <a:txBody>
                    <a:bodyPr/>
                    <a:lstStyle/>
                    <a:p>
                      <a:pPr algn="ctr"/>
                      <a:r>
                        <a:rPr lang="es-CL" dirty="0"/>
                        <a:t>Requisitos Funcionales</a:t>
                      </a:r>
                    </a:p>
                  </a:txBody>
                  <a:tcPr/>
                </a:tc>
                <a:tc hMerge="1">
                  <a:txBody>
                    <a:bodyPr/>
                    <a:lstStyle/>
                    <a:p>
                      <a:endParaRPr lang="es-CL" dirty="0"/>
                    </a:p>
                  </a:txBody>
                  <a:tcPr/>
                </a:tc>
                <a:extLst>
                  <a:ext uri="{0D108BD9-81ED-4DB2-BD59-A6C34878D82A}">
                    <a16:rowId xmlns:a16="http://schemas.microsoft.com/office/drawing/2014/main" val="694802882"/>
                  </a:ext>
                </a:extLst>
              </a:tr>
              <a:tr h="370840">
                <a:tc>
                  <a:txBody>
                    <a:bodyPr/>
                    <a:lstStyle/>
                    <a:p>
                      <a:r>
                        <a:rPr lang="es-ES" b="1" dirty="0">
                          <a:solidFill>
                            <a:schemeClr val="bg1"/>
                          </a:solidFill>
                        </a:rPr>
                        <a:t>Requisitos Detectados</a:t>
                      </a:r>
                    </a:p>
                  </a:txBody>
                  <a:tcPr>
                    <a:solidFill>
                      <a:schemeClr val="accent1"/>
                    </a:solidFill>
                  </a:tcPr>
                </a:tc>
                <a:tc>
                  <a:txBody>
                    <a:bodyPr/>
                    <a:lstStyle/>
                    <a:p>
                      <a:r>
                        <a:rPr lang="es-ES" b="1" dirty="0">
                          <a:solidFill>
                            <a:schemeClr val="bg1"/>
                          </a:solidFill>
                        </a:rPr>
                        <a:t>Requisitos Especificados</a:t>
                      </a:r>
                    </a:p>
                  </a:txBody>
                  <a:tcPr>
                    <a:solidFill>
                      <a:schemeClr val="accent1"/>
                    </a:solidFill>
                  </a:tcPr>
                </a:tc>
                <a:extLst>
                  <a:ext uri="{0D108BD9-81ED-4DB2-BD59-A6C34878D82A}">
                    <a16:rowId xmlns:a16="http://schemas.microsoft.com/office/drawing/2014/main" val="2554171745"/>
                  </a:ext>
                </a:extLst>
              </a:tr>
              <a:tr h="370840">
                <a:tc>
                  <a:txBody>
                    <a:bodyPr/>
                    <a:lstStyle/>
                    <a:p>
                      <a:r>
                        <a:rPr lang="es-ES" dirty="0"/>
                        <a:t>Que calcule bencina usada por el chofer en ruta</a:t>
                      </a:r>
                    </a:p>
                  </a:txBody>
                  <a:tcPr/>
                </a:tc>
                <a:tc>
                  <a:txBody>
                    <a:bodyPr/>
                    <a:lstStyle/>
                    <a:p>
                      <a:r>
                        <a:rPr lang="es-ES" dirty="0"/>
                        <a:t>De acuerdo al Kilometraje acumulado durante el turno del taxista se realiza un calculo estimativo según el tipo de motor para obtener el combustible consumido</a:t>
                      </a:r>
                    </a:p>
                  </a:txBody>
                  <a:tcPr/>
                </a:tc>
                <a:extLst>
                  <a:ext uri="{0D108BD9-81ED-4DB2-BD59-A6C34878D82A}">
                    <a16:rowId xmlns:a16="http://schemas.microsoft.com/office/drawing/2014/main" val="670527732"/>
                  </a:ext>
                </a:extLst>
              </a:tr>
              <a:tr h="370840">
                <a:tc>
                  <a:txBody>
                    <a:bodyPr/>
                    <a:lstStyle/>
                    <a:p>
                      <a:r>
                        <a:rPr lang="es-ES" dirty="0"/>
                        <a:t>Registrar datos de choferes y vehículos</a:t>
                      </a:r>
                    </a:p>
                  </a:txBody>
                  <a:tcPr/>
                </a:tc>
                <a:tc>
                  <a:txBody>
                    <a:bodyPr/>
                    <a:lstStyle/>
                    <a:p>
                      <a:r>
                        <a:rPr lang="es-ES" dirty="0"/>
                        <a:t>Mantención de Ficha tanto de Choferes como de vehículos almacenando los datos necesarios de cada uno</a:t>
                      </a:r>
                    </a:p>
                  </a:txBody>
                  <a:tcPr/>
                </a:tc>
                <a:extLst>
                  <a:ext uri="{0D108BD9-81ED-4DB2-BD59-A6C34878D82A}">
                    <a16:rowId xmlns:a16="http://schemas.microsoft.com/office/drawing/2014/main" val="2434421619"/>
                  </a:ext>
                </a:extLst>
              </a:tr>
              <a:tr h="370840">
                <a:tc>
                  <a:txBody>
                    <a:bodyPr/>
                    <a:lstStyle/>
                    <a:p>
                      <a:r>
                        <a:rPr lang="es-ES" dirty="0"/>
                        <a:t>Cargar respaldo de boletas al sistema</a:t>
                      </a:r>
                    </a:p>
                  </a:txBody>
                  <a:tcPr/>
                </a:tc>
                <a:tc>
                  <a:txBody>
                    <a:bodyPr/>
                    <a:lstStyle/>
                    <a:p>
                      <a:r>
                        <a:rPr lang="es-ES" dirty="0"/>
                        <a:t>Mediante la aplicación es posible tanto tomar una fotografía directamente o subir un archivo de respaldo de la boleta</a:t>
                      </a:r>
                    </a:p>
                  </a:txBody>
                  <a:tcPr/>
                </a:tc>
                <a:extLst>
                  <a:ext uri="{0D108BD9-81ED-4DB2-BD59-A6C34878D82A}">
                    <a16:rowId xmlns:a16="http://schemas.microsoft.com/office/drawing/2014/main" val="1309817596"/>
                  </a:ext>
                </a:extLst>
              </a:tr>
            </a:tbl>
          </a:graphicData>
        </a:graphic>
      </p:graphicFrame>
    </p:spTree>
    <p:extLst>
      <p:ext uri="{BB962C8B-B14F-4D97-AF65-F5344CB8AC3E}">
        <p14:creationId xmlns:p14="http://schemas.microsoft.com/office/powerpoint/2010/main" val="2867213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sz="3600" dirty="0"/>
              <a:t>Ejercicio Detección y Especificación Requerimientos</a:t>
            </a:r>
            <a:endParaRPr lang="es-ES" dirty="0"/>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109</a:t>
            </a:fld>
            <a:endParaRPr lang="es-CL"/>
          </a:p>
        </p:txBody>
      </p:sp>
      <p:sp>
        <p:nvSpPr>
          <p:cNvPr id="8" name="Título 1">
            <a:extLst>
              <a:ext uri="{FF2B5EF4-FFF2-40B4-BE49-F238E27FC236}">
                <a16:creationId xmlns:a16="http://schemas.microsoft.com/office/drawing/2014/main" id="{D580FB18-B76E-4AC1-B15A-C5BEA2D61BEB}"/>
              </a:ext>
            </a:extLst>
          </p:cNvPr>
          <p:cNvSpPr txBox="1">
            <a:spLocks/>
          </p:cNvSpPr>
          <p:nvPr/>
        </p:nvSpPr>
        <p:spPr>
          <a:xfrm>
            <a:off x="1638345" y="2032839"/>
            <a:ext cx="10298546" cy="4366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Especificación de requerimientos</a:t>
            </a:r>
          </a:p>
        </p:txBody>
      </p:sp>
      <p:graphicFrame>
        <p:nvGraphicFramePr>
          <p:cNvPr id="3" name="Tabla 4">
            <a:extLst>
              <a:ext uri="{FF2B5EF4-FFF2-40B4-BE49-F238E27FC236}">
                <a16:creationId xmlns:a16="http://schemas.microsoft.com/office/drawing/2014/main" id="{E1C3E39D-9653-4A8C-B74C-34F3B865FFBF}"/>
              </a:ext>
            </a:extLst>
          </p:cNvPr>
          <p:cNvGraphicFramePr>
            <a:graphicFrameLocks noGrp="1"/>
          </p:cNvGraphicFramePr>
          <p:nvPr>
            <p:extLst>
              <p:ext uri="{D42A27DB-BD31-4B8C-83A1-F6EECF244321}">
                <p14:modId xmlns:p14="http://schemas.microsoft.com/office/powerpoint/2010/main" val="886019458"/>
              </p:ext>
            </p:extLst>
          </p:nvPr>
        </p:nvGraphicFramePr>
        <p:xfrm>
          <a:off x="1666145" y="2521388"/>
          <a:ext cx="10270746" cy="2296160"/>
        </p:xfrm>
        <a:graphic>
          <a:graphicData uri="http://schemas.openxmlformats.org/drawingml/2006/table">
            <a:tbl>
              <a:tblPr firstRow="1" bandRow="1">
                <a:tableStyleId>{5C22544A-7EE6-4342-B048-85BDC9FD1C3A}</a:tableStyleId>
              </a:tblPr>
              <a:tblGrid>
                <a:gridCol w="4559255">
                  <a:extLst>
                    <a:ext uri="{9D8B030D-6E8A-4147-A177-3AD203B41FA5}">
                      <a16:colId xmlns:a16="http://schemas.microsoft.com/office/drawing/2014/main" val="1235203389"/>
                    </a:ext>
                  </a:extLst>
                </a:gridCol>
                <a:gridCol w="5711491">
                  <a:extLst>
                    <a:ext uri="{9D8B030D-6E8A-4147-A177-3AD203B41FA5}">
                      <a16:colId xmlns:a16="http://schemas.microsoft.com/office/drawing/2014/main" val="3252278328"/>
                    </a:ext>
                  </a:extLst>
                </a:gridCol>
              </a:tblGrid>
              <a:tr h="370840">
                <a:tc gridSpan="2">
                  <a:txBody>
                    <a:bodyPr/>
                    <a:lstStyle/>
                    <a:p>
                      <a:pPr algn="ctr"/>
                      <a:r>
                        <a:rPr lang="es-CL" dirty="0"/>
                        <a:t>Requisitos No Funcionales</a:t>
                      </a:r>
                    </a:p>
                  </a:txBody>
                  <a:tcPr/>
                </a:tc>
                <a:tc hMerge="1">
                  <a:txBody>
                    <a:bodyPr/>
                    <a:lstStyle/>
                    <a:p>
                      <a:endParaRPr lang="es-CL" dirty="0"/>
                    </a:p>
                  </a:txBody>
                  <a:tcPr/>
                </a:tc>
                <a:extLst>
                  <a:ext uri="{0D108BD9-81ED-4DB2-BD59-A6C34878D82A}">
                    <a16:rowId xmlns:a16="http://schemas.microsoft.com/office/drawing/2014/main" val="694802882"/>
                  </a:ext>
                </a:extLst>
              </a:tr>
              <a:tr h="370840">
                <a:tc>
                  <a:txBody>
                    <a:bodyPr/>
                    <a:lstStyle/>
                    <a:p>
                      <a:r>
                        <a:rPr lang="es-ES" b="1" dirty="0">
                          <a:solidFill>
                            <a:schemeClr val="bg1"/>
                          </a:solidFill>
                        </a:rPr>
                        <a:t>Requisitos Detectados</a:t>
                      </a:r>
                    </a:p>
                  </a:txBody>
                  <a:tcPr>
                    <a:solidFill>
                      <a:schemeClr val="accent1"/>
                    </a:solidFill>
                  </a:tcPr>
                </a:tc>
                <a:tc>
                  <a:txBody>
                    <a:bodyPr/>
                    <a:lstStyle/>
                    <a:p>
                      <a:r>
                        <a:rPr lang="es-ES" b="1" dirty="0">
                          <a:solidFill>
                            <a:schemeClr val="bg1"/>
                          </a:solidFill>
                        </a:rPr>
                        <a:t>Requisitos Especificados</a:t>
                      </a:r>
                    </a:p>
                  </a:txBody>
                  <a:tcPr>
                    <a:solidFill>
                      <a:schemeClr val="accent1"/>
                    </a:solidFill>
                  </a:tcPr>
                </a:tc>
                <a:extLst>
                  <a:ext uri="{0D108BD9-81ED-4DB2-BD59-A6C34878D82A}">
                    <a16:rowId xmlns:a16="http://schemas.microsoft.com/office/drawing/2014/main" val="763637420"/>
                  </a:ext>
                </a:extLst>
              </a:tr>
              <a:tr h="370840">
                <a:tc>
                  <a:txBody>
                    <a:bodyPr/>
                    <a:lstStyle/>
                    <a:p>
                      <a:r>
                        <a:rPr lang="es-ES" dirty="0"/>
                        <a:t>Que sea sencillo de usar para personas mayores</a:t>
                      </a:r>
                    </a:p>
                  </a:txBody>
                  <a:tcPr/>
                </a:tc>
                <a:tc>
                  <a:txBody>
                    <a:bodyPr/>
                    <a:lstStyle/>
                    <a:p>
                      <a:r>
                        <a:rPr lang="es-ES" dirty="0"/>
                        <a:t>Que cuente con un diseño simple el cual cada usuario puede aprender a usar en su totalidad en una capacitación de 45 minutos</a:t>
                      </a:r>
                    </a:p>
                  </a:txBody>
                  <a:tcPr/>
                </a:tc>
                <a:extLst>
                  <a:ext uri="{0D108BD9-81ED-4DB2-BD59-A6C34878D82A}">
                    <a16:rowId xmlns:a16="http://schemas.microsoft.com/office/drawing/2014/main" val="670527732"/>
                  </a:ext>
                </a:extLst>
              </a:tr>
              <a:tr h="370840">
                <a:tc>
                  <a:txBody>
                    <a:bodyPr/>
                    <a:lstStyle/>
                    <a:p>
                      <a:r>
                        <a:rPr lang="es-ES" dirty="0"/>
                        <a:t>Que la app pueda almacenar los datos de 40 taxis trabajando durante el día</a:t>
                      </a:r>
                    </a:p>
                  </a:txBody>
                  <a:tcPr/>
                </a:tc>
                <a:tc>
                  <a:txBody>
                    <a:bodyPr/>
                    <a:lstStyle/>
                    <a:p>
                      <a:r>
                        <a:rPr lang="es-ES" dirty="0"/>
                        <a:t>Que la aplicación pueda trabajar con total fluidez con 60 taxistas trabajando sobre ella simultáneamente</a:t>
                      </a:r>
                    </a:p>
                  </a:txBody>
                  <a:tcPr/>
                </a:tc>
                <a:extLst>
                  <a:ext uri="{0D108BD9-81ED-4DB2-BD59-A6C34878D82A}">
                    <a16:rowId xmlns:a16="http://schemas.microsoft.com/office/drawing/2014/main" val="2434421619"/>
                  </a:ext>
                </a:extLst>
              </a:tr>
            </a:tbl>
          </a:graphicData>
        </a:graphic>
      </p:graphicFrame>
    </p:spTree>
    <p:extLst>
      <p:ext uri="{BB962C8B-B14F-4D97-AF65-F5344CB8AC3E}">
        <p14:creationId xmlns:p14="http://schemas.microsoft.com/office/powerpoint/2010/main" val="645058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0" i="0" dirty="0">
                <a:solidFill>
                  <a:srgbClr val="000000"/>
                </a:solidFill>
                <a:effectLst/>
                <a:latin typeface="Arial" panose="020B0604020202020204" pitchFamily="34" charset="0"/>
                <a:cs typeface="Arial" panose="020B0604020202020204" pitchFamily="34" charset="0"/>
              </a:rPr>
              <a:t>Desarrollo de software</a:t>
            </a:r>
            <a:endParaRPr lang="es-CL"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858521" y="1603264"/>
            <a:ext cx="4486861" cy="28146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Problemas en el desarrollo</a:t>
            </a:r>
          </a:p>
          <a:p>
            <a:pPr algn="just"/>
            <a:endParaRPr lang="es-ES" sz="2000" i="0" dirty="0">
              <a:solidFill>
                <a:srgbClr val="444444"/>
              </a:solidFill>
              <a:effectLst/>
              <a:latin typeface="Arial" panose="020B0604020202020204" pitchFamily="34" charset="0"/>
              <a:cs typeface="Arial" panose="020B0604020202020204" pitchFamily="34" charset="0"/>
            </a:endParaRPr>
          </a:p>
          <a:p>
            <a:pPr algn="just"/>
            <a:r>
              <a:rPr lang="es-ES" sz="2000" i="0" dirty="0">
                <a:solidFill>
                  <a:srgbClr val="444444"/>
                </a:solidFill>
                <a:effectLst/>
                <a:latin typeface="Arial" panose="020B0604020202020204" pitchFamily="34" charset="0"/>
                <a:cs typeface="Arial" panose="020B0604020202020204" pitchFamily="34" charset="0"/>
              </a:rPr>
              <a:t>Una de las mayores deficiencias en la construcción de software es la poca atención que se presta a la discusión del problema.</a:t>
            </a:r>
          </a:p>
          <a:p>
            <a:pPr algn="just"/>
            <a:endParaRPr lang="es-ES" sz="2000" i="0" dirty="0">
              <a:solidFill>
                <a:srgbClr val="444444"/>
              </a:solidFill>
              <a:effectLst/>
              <a:latin typeface="Arial" panose="020B0604020202020204" pitchFamily="34" charset="0"/>
              <a:cs typeface="Arial" panose="020B0604020202020204" pitchFamily="34" charset="0"/>
            </a:endParaRPr>
          </a:p>
          <a:p>
            <a:pPr algn="just"/>
            <a:r>
              <a:rPr lang="es-ES" sz="2000" i="0" dirty="0">
                <a:solidFill>
                  <a:srgbClr val="444444"/>
                </a:solidFill>
                <a:effectLst/>
                <a:latin typeface="Arial" panose="020B0604020202020204" pitchFamily="34" charset="0"/>
                <a:cs typeface="Arial" panose="020B0604020202020204" pitchFamily="34" charset="0"/>
              </a:rPr>
              <a:t>En general los desarrolladores se centran en la solución dejando el problema inexplorado, en</a:t>
            </a:r>
            <a:endParaRPr lang="es-CL" sz="2000" dirty="0">
              <a:solidFill>
                <a:srgbClr val="444444"/>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0AE90792-BB1B-4431-BB0C-B0E18C9BD9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31574" y="1723228"/>
            <a:ext cx="5169300" cy="2546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ítulo 1">
            <a:extLst>
              <a:ext uri="{FF2B5EF4-FFF2-40B4-BE49-F238E27FC236}">
                <a16:creationId xmlns:a16="http://schemas.microsoft.com/office/drawing/2014/main" id="{CF97238E-F129-4DF5-80CB-8BEB02E6F5C2}"/>
              </a:ext>
            </a:extLst>
          </p:cNvPr>
          <p:cNvSpPr txBox="1">
            <a:spLocks/>
          </p:cNvSpPr>
          <p:nvPr/>
        </p:nvSpPr>
        <p:spPr>
          <a:xfrm>
            <a:off x="1858521" y="4417918"/>
            <a:ext cx="9529915" cy="4902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i="0" dirty="0">
                <a:solidFill>
                  <a:srgbClr val="444444"/>
                </a:solidFill>
                <a:effectLst/>
                <a:latin typeface="Arial" panose="020B0604020202020204" pitchFamily="34" charset="0"/>
                <a:cs typeface="Arial" panose="020B0604020202020204" pitchFamily="34" charset="0"/>
              </a:rPr>
              <a:t>consecuencia el problema a resolver debe ser deducido a partir de su solución.</a:t>
            </a:r>
            <a:endParaRPr lang="es-CL" sz="2000" dirty="0">
              <a:solidFill>
                <a:srgbClr val="444444"/>
              </a:solidFill>
              <a:latin typeface="Arial" panose="020B0604020202020204" pitchFamily="34" charset="0"/>
              <a:cs typeface="Arial" panose="020B0604020202020204" pitchFamily="34" charset="0"/>
            </a:endParaRPr>
          </a:p>
        </p:txBody>
      </p:sp>
      <p:sp>
        <p:nvSpPr>
          <p:cNvPr id="9" name="Título 1">
            <a:extLst>
              <a:ext uri="{FF2B5EF4-FFF2-40B4-BE49-F238E27FC236}">
                <a16:creationId xmlns:a16="http://schemas.microsoft.com/office/drawing/2014/main" id="{9ABBF031-9145-4953-B518-507945F16531}"/>
              </a:ext>
            </a:extLst>
          </p:cNvPr>
          <p:cNvSpPr txBox="1">
            <a:spLocks/>
          </p:cNvSpPr>
          <p:nvPr/>
        </p:nvSpPr>
        <p:spPr>
          <a:xfrm>
            <a:off x="1858520" y="5009594"/>
            <a:ext cx="9529915" cy="9755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i="0" dirty="0">
                <a:solidFill>
                  <a:srgbClr val="444444"/>
                </a:solidFill>
                <a:effectLst/>
                <a:latin typeface="Arial" panose="020B0604020202020204" pitchFamily="34" charset="0"/>
                <a:cs typeface="Arial" panose="020B0604020202020204" pitchFamily="34" charset="0"/>
              </a:rPr>
              <a:t>Perder de vista el origen de un problema puede provocar que la aparición de nuevos problemas no se detecten a tiempo y en consecuencia interfieran con la solución inicial</a:t>
            </a:r>
            <a:endParaRPr lang="es-CL" sz="2000" dirty="0">
              <a:solidFill>
                <a:srgbClr val="444444"/>
              </a:solidFill>
              <a:latin typeface="Arial" panose="020B0604020202020204" pitchFamily="34" charset="0"/>
              <a:cs typeface="Arial" panose="020B0604020202020204" pitchFamily="34" charset="0"/>
            </a:endParaRPr>
          </a:p>
        </p:txBody>
      </p:sp>
      <p:sp>
        <p:nvSpPr>
          <p:cNvPr id="2" name="Marcador de número de diapositiva 1">
            <a:extLst>
              <a:ext uri="{FF2B5EF4-FFF2-40B4-BE49-F238E27FC236}">
                <a16:creationId xmlns:a16="http://schemas.microsoft.com/office/drawing/2014/main" id="{073D2D2D-A3C3-4666-A6CC-3918FDFD7AE3}"/>
              </a:ext>
            </a:extLst>
          </p:cNvPr>
          <p:cNvSpPr>
            <a:spLocks noGrp="1"/>
          </p:cNvSpPr>
          <p:nvPr>
            <p:ph type="sldNum" sz="quarter" idx="12"/>
          </p:nvPr>
        </p:nvSpPr>
        <p:spPr/>
        <p:txBody>
          <a:bodyPr/>
          <a:lstStyle/>
          <a:p>
            <a:fld id="{808A025A-C980-4902-B187-215779B55273}" type="slidenum">
              <a:rPr lang="es-CL" smtClean="0"/>
              <a:t>11</a:t>
            </a:fld>
            <a:endParaRPr lang="es-CL"/>
          </a:p>
        </p:txBody>
      </p:sp>
    </p:spTree>
    <p:extLst>
      <p:ext uri="{BB962C8B-B14F-4D97-AF65-F5344CB8AC3E}">
        <p14:creationId xmlns:p14="http://schemas.microsoft.com/office/powerpoint/2010/main" val="22843170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521916" y="172026"/>
            <a:ext cx="1057505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Recolección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110</a:t>
            </a:fld>
            <a:endParaRPr lang="es-CL"/>
          </a:p>
        </p:txBody>
      </p:sp>
      <p:pic>
        <p:nvPicPr>
          <p:cNvPr id="15" name="Imagen 14">
            <a:extLst>
              <a:ext uri="{FF2B5EF4-FFF2-40B4-BE49-F238E27FC236}">
                <a16:creationId xmlns:a16="http://schemas.microsoft.com/office/drawing/2014/main" id="{90F2E17E-BABA-49DA-8665-8DC9538734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45674" y="1278223"/>
            <a:ext cx="4300651" cy="55115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61784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521916" y="172026"/>
            <a:ext cx="1057505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Recolección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111</a:t>
            </a:fld>
            <a:endParaRPr lang="es-CL"/>
          </a:p>
        </p:txBody>
      </p:sp>
      <p:pic>
        <p:nvPicPr>
          <p:cNvPr id="15" name="Imagen 14">
            <a:extLst>
              <a:ext uri="{FF2B5EF4-FFF2-40B4-BE49-F238E27FC236}">
                <a16:creationId xmlns:a16="http://schemas.microsoft.com/office/drawing/2014/main" id="{90F2E17E-BABA-49DA-8665-8DC9538734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4175" y="1381986"/>
            <a:ext cx="6950540" cy="52129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6819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9" y="3324429"/>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2" y="2667662"/>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Elaboración de ERS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112</a:t>
            </a:fld>
            <a:endParaRPr lang="es-CL"/>
          </a:p>
        </p:txBody>
      </p:sp>
    </p:spTree>
    <p:extLst>
      <p:ext uri="{BB962C8B-B14F-4D97-AF65-F5344CB8AC3E}">
        <p14:creationId xmlns:p14="http://schemas.microsoft.com/office/powerpoint/2010/main" val="1734874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Elaboración de ERS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113</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2076879" y="2067785"/>
            <a:ext cx="8922047" cy="21645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Trabajo grupal destinado al desarrollo en clases</a:t>
            </a:r>
          </a:p>
          <a:p>
            <a:pPr algn="just"/>
            <a:endParaRPr lang="es-ES" sz="2000" i="1"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Elaboración de ERS (Software </a:t>
            </a:r>
            <a:r>
              <a:rPr lang="es-ES" sz="2000" dirty="0" err="1">
                <a:solidFill>
                  <a:srgbClr val="444444"/>
                </a:solidFill>
                <a:latin typeface="Arial" panose="020B0604020202020204" pitchFamily="34" charset="0"/>
                <a:cs typeface="Arial" panose="020B0604020202020204" pitchFamily="34" charset="0"/>
              </a:rPr>
              <a:t>requirements</a:t>
            </a:r>
            <a:r>
              <a:rPr lang="es-ES" sz="2000" dirty="0">
                <a:solidFill>
                  <a:srgbClr val="444444"/>
                </a:solidFill>
                <a:latin typeface="Arial" panose="020B0604020202020204" pitchFamily="34" charset="0"/>
                <a:cs typeface="Arial" panose="020B0604020202020204" pitchFamily="34" charset="0"/>
              </a:rPr>
              <a:t> </a:t>
            </a:r>
            <a:r>
              <a:rPr lang="es-ES" sz="2000" dirty="0" err="1">
                <a:solidFill>
                  <a:srgbClr val="444444"/>
                </a:solidFill>
                <a:latin typeface="Arial" panose="020B0604020202020204" pitchFamily="34" charset="0"/>
                <a:cs typeface="Arial" panose="020B0604020202020204" pitchFamily="34" charset="0"/>
              </a:rPr>
              <a:t>specification</a:t>
            </a:r>
            <a:r>
              <a:rPr lang="es-ES" sz="2000" dirty="0">
                <a:solidFill>
                  <a:srgbClr val="444444"/>
                </a:solidFill>
                <a:latin typeface="Arial" panose="020B0604020202020204" pitchFamily="34" charset="0"/>
                <a:cs typeface="Arial" panose="020B0604020202020204" pitchFamily="34" charset="0"/>
              </a:rPr>
              <a:t>) siguiendo la pauta entregada por la IEEE 830 (</a:t>
            </a:r>
            <a:r>
              <a:rPr lang="en-US" sz="2000" dirty="0">
                <a:solidFill>
                  <a:srgbClr val="444444"/>
                </a:solidFill>
                <a:latin typeface="Arial" panose="020B0604020202020204" pitchFamily="34" charset="0"/>
                <a:cs typeface="Arial" panose="020B0604020202020204" pitchFamily="34" charset="0"/>
              </a:rPr>
              <a:t>Institute of Electrical and Electronics Engineers)</a:t>
            </a:r>
          </a:p>
          <a:p>
            <a:pPr algn="just"/>
            <a:endParaRPr lang="es-ES" sz="2000" dirty="0">
              <a:solidFill>
                <a:srgbClr val="444444"/>
              </a:solidFill>
              <a:latin typeface="Arial" panose="020B0604020202020204" pitchFamily="34" charset="0"/>
              <a:cs typeface="Arial" panose="020B0604020202020204" pitchFamily="34" charset="0"/>
            </a:endParaRPr>
          </a:p>
        </p:txBody>
      </p:sp>
      <p:sp>
        <p:nvSpPr>
          <p:cNvPr id="8" name="Título 1">
            <a:extLst>
              <a:ext uri="{FF2B5EF4-FFF2-40B4-BE49-F238E27FC236}">
                <a16:creationId xmlns:a16="http://schemas.microsoft.com/office/drawing/2014/main" id="{2D929067-CD61-438C-956C-EBED4DF958C4}"/>
              </a:ext>
            </a:extLst>
          </p:cNvPr>
          <p:cNvSpPr txBox="1">
            <a:spLocks/>
          </p:cNvSpPr>
          <p:nvPr/>
        </p:nvSpPr>
        <p:spPr>
          <a:xfrm>
            <a:off x="6409509" y="5346156"/>
            <a:ext cx="4589417" cy="748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1400" b="1" dirty="0">
                <a:solidFill>
                  <a:srgbClr val="444444"/>
                </a:solidFill>
                <a:latin typeface="Arial" panose="020B0604020202020204" pitchFamily="34" charset="0"/>
                <a:cs typeface="Arial" panose="020B0604020202020204" pitchFamily="34" charset="0"/>
              </a:rPr>
              <a:t>IEEE</a:t>
            </a:r>
            <a:r>
              <a:rPr lang="es-ES" sz="1400" dirty="0">
                <a:solidFill>
                  <a:srgbClr val="444444"/>
                </a:solidFill>
                <a:latin typeface="Arial" panose="020B0604020202020204" pitchFamily="34" charset="0"/>
                <a:cs typeface="Arial" panose="020B0604020202020204" pitchFamily="34" charset="0"/>
              </a:rPr>
              <a:t> es una asociación mundial de ingenieros dedicada a la normalización y el desarrollo en áreas técnicas proponiendo normas y estándares de calidad.</a:t>
            </a:r>
          </a:p>
        </p:txBody>
      </p:sp>
    </p:spTree>
    <p:extLst>
      <p:ext uri="{BB962C8B-B14F-4D97-AF65-F5344CB8AC3E}">
        <p14:creationId xmlns:p14="http://schemas.microsoft.com/office/powerpoint/2010/main" val="16020700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9" y="3324429"/>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2" y="2667662"/>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Desarrollo iterativo e incremental</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114</a:t>
            </a:fld>
            <a:endParaRPr lang="es-CL"/>
          </a:p>
        </p:txBody>
      </p:sp>
    </p:spTree>
    <p:extLst>
      <p:ext uri="{BB962C8B-B14F-4D97-AF65-F5344CB8AC3E}">
        <p14:creationId xmlns:p14="http://schemas.microsoft.com/office/powerpoint/2010/main" val="22830303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Desarrollo incremental</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115</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2241300" y="2311471"/>
            <a:ext cx="9037036" cy="6626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En un desarrollo iterativo e incremental el proyecto se planifica en diversos bloques temporales llamados iteraciones.</a:t>
            </a:r>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2241300" y="3179211"/>
            <a:ext cx="6933916" cy="18771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Las iteraciones se pueden entender como mini proyectos: en todas las iteraciones se repite un proceso de trabajo similar (de ahí el nombre “iterativo”) para proporcionar un resultado completo sobre producto final, de manera que el cliente pueda obtener los beneficios del proyecto de forma incremental.</a:t>
            </a:r>
          </a:p>
        </p:txBody>
      </p:sp>
      <p:pic>
        <p:nvPicPr>
          <p:cNvPr id="14" name="Imagen 13">
            <a:extLst>
              <a:ext uri="{FF2B5EF4-FFF2-40B4-BE49-F238E27FC236}">
                <a16:creationId xmlns:a16="http://schemas.microsoft.com/office/drawing/2014/main" id="{FDC152D7-7A45-4B83-AEAB-DAD300EB7EBD}"/>
              </a:ext>
            </a:extLst>
          </p:cNvPr>
          <p:cNvPicPr>
            <a:picLocks noChangeAspect="1"/>
          </p:cNvPicPr>
          <p:nvPr/>
        </p:nvPicPr>
        <p:blipFill rotWithShape="1">
          <a:blip r:embed="rId3">
            <a:extLst>
              <a:ext uri="{28A0092B-C50C-407E-A947-70E740481C1C}">
                <a14:useLocalDpi xmlns:a14="http://schemas.microsoft.com/office/drawing/2010/main" val="0"/>
              </a:ext>
            </a:extLst>
          </a:blip>
          <a:srcRect l="23847" r="26783" b="21659"/>
          <a:stretch/>
        </p:blipFill>
        <p:spPr>
          <a:xfrm>
            <a:off x="9327582" y="2806450"/>
            <a:ext cx="2307771" cy="24550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73174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Desarrollo incremental</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116</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2235714" y="1840192"/>
            <a:ext cx="9048205" cy="21202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Para ello, cada requisito se debe completar en una única iteración: el equipo debe realizar todas las tareas necesarias para completarlo (incluyendo pruebas y documentación) y que esté preparado para ser entregado al cliente con el mínimo esfuerzo necesario. De esta manera no se deja para el final del proyecto ninguna actividad arriesgada relacionada con la entrega de requisitos.</a:t>
            </a:r>
          </a:p>
        </p:txBody>
      </p:sp>
      <p:pic>
        <p:nvPicPr>
          <p:cNvPr id="15" name="Imagen 14">
            <a:extLst>
              <a:ext uri="{FF2B5EF4-FFF2-40B4-BE49-F238E27FC236}">
                <a16:creationId xmlns:a16="http://schemas.microsoft.com/office/drawing/2014/main" id="{3FAE9BEA-E428-4CCE-B44F-B78A2007767D}"/>
              </a:ext>
            </a:extLst>
          </p:cNvPr>
          <p:cNvPicPr>
            <a:picLocks noChangeAspect="1"/>
          </p:cNvPicPr>
          <p:nvPr/>
        </p:nvPicPr>
        <p:blipFill rotWithShape="1">
          <a:blip r:embed="rId3">
            <a:extLst>
              <a:ext uri="{28A0092B-C50C-407E-A947-70E740481C1C}">
                <a14:useLocalDpi xmlns:a14="http://schemas.microsoft.com/office/drawing/2010/main" val="0"/>
              </a:ext>
            </a:extLst>
          </a:blip>
          <a:srcRect l="16464" r="17225" b="9190"/>
          <a:stretch/>
        </p:blipFill>
        <p:spPr>
          <a:xfrm>
            <a:off x="4987624" y="3867535"/>
            <a:ext cx="3544388" cy="25816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948181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Desarrollo incremental</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117</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1784900" y="1840191"/>
            <a:ext cx="4746530" cy="38116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Para ello, cada requisito se debe completar en una única iteración: el equipo debe realizar todas las tareas necesarias para completarlo (incluyendo pruebas y documentación) y que esté preparado para ser entregado al cliente con el mínimo esfuerzo necesario.</a:t>
            </a:r>
          </a:p>
          <a:p>
            <a:pPr algn="just"/>
            <a:r>
              <a:rPr lang="es-ES" sz="2000" dirty="0">
                <a:solidFill>
                  <a:srgbClr val="444444"/>
                </a:solidFill>
                <a:latin typeface="Arial" panose="020B0604020202020204" pitchFamily="34" charset="0"/>
                <a:cs typeface="Arial" panose="020B0604020202020204" pitchFamily="34" charset="0"/>
              </a:rPr>
              <a:t>De esta manera no se deja para el final del proyecto ninguna actividad arriesgada relacionada con la entrega de requisitos.</a:t>
            </a:r>
          </a:p>
        </p:txBody>
      </p:sp>
      <p:pic>
        <p:nvPicPr>
          <p:cNvPr id="15" name="Imagen 14">
            <a:extLst>
              <a:ext uri="{FF2B5EF4-FFF2-40B4-BE49-F238E27FC236}">
                <a16:creationId xmlns:a16="http://schemas.microsoft.com/office/drawing/2014/main" id="{3FAE9BEA-E428-4CCE-B44F-B78A2007767D}"/>
              </a:ext>
            </a:extLst>
          </p:cNvPr>
          <p:cNvPicPr>
            <a:picLocks noChangeAspect="1"/>
          </p:cNvPicPr>
          <p:nvPr/>
        </p:nvPicPr>
        <p:blipFill>
          <a:blip r:embed="rId3">
            <a:extLst>
              <a:ext uri="{28A0092B-C50C-407E-A947-70E740481C1C}">
                <a14:useLocalDpi xmlns:a14="http://schemas.microsoft.com/office/drawing/2010/main" val="0"/>
              </a:ext>
            </a:extLst>
          </a:blip>
          <a:srcRect t="588" b="588"/>
          <a:stretch/>
        </p:blipFill>
        <p:spPr>
          <a:xfrm>
            <a:off x="6636190" y="2006421"/>
            <a:ext cx="5106703" cy="30293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22513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77882" y="155119"/>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Desarrollo incremental</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118</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1949256" y="1550310"/>
            <a:ext cx="9945546" cy="14511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Beneficios</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Se puede gestionar las expectativas del cliente (requisitos desarrollados, velocidad de desarrollo, calidad) de manera regular, puede tomar decisiones en cada iteración. Esto es especialmente interesante cuando:</a:t>
            </a:r>
          </a:p>
        </p:txBody>
      </p:sp>
      <p:sp>
        <p:nvSpPr>
          <p:cNvPr id="9" name="Título 1">
            <a:extLst>
              <a:ext uri="{FF2B5EF4-FFF2-40B4-BE49-F238E27FC236}">
                <a16:creationId xmlns:a16="http://schemas.microsoft.com/office/drawing/2014/main" id="{697FF6E0-431B-4F1D-8AB3-6B6E8E9B0328}"/>
              </a:ext>
            </a:extLst>
          </p:cNvPr>
          <p:cNvSpPr txBox="1">
            <a:spLocks/>
          </p:cNvSpPr>
          <p:nvPr/>
        </p:nvSpPr>
        <p:spPr>
          <a:xfrm>
            <a:off x="2273611" y="3001507"/>
            <a:ext cx="9621119" cy="129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Wingdings" panose="05000000000000000000" pitchFamily="2" charset="2"/>
              <a:buChar char="§"/>
            </a:pPr>
            <a:r>
              <a:rPr lang="es-ES" sz="2000" dirty="0">
                <a:solidFill>
                  <a:srgbClr val="444444"/>
                </a:solidFill>
                <a:latin typeface="Arial" panose="020B0604020202020204" pitchFamily="34" charset="0"/>
                <a:cs typeface="Arial" panose="020B0604020202020204" pitchFamily="34" charset="0"/>
              </a:rPr>
              <a:t>El cliente no sabe exactamente qué es lo que necesita, lo va sabiendo conforme va viendo cuales son los resultados del proyecto.</a:t>
            </a:r>
          </a:p>
          <a:p>
            <a:pPr marL="342900" indent="-342900" algn="just">
              <a:buFont typeface="Wingdings" panose="05000000000000000000" pitchFamily="2" charset="2"/>
              <a:buChar char="§"/>
            </a:pPr>
            <a:r>
              <a:rPr lang="es-ES" sz="2000" dirty="0">
                <a:solidFill>
                  <a:srgbClr val="444444"/>
                </a:solidFill>
                <a:latin typeface="Arial" panose="020B0604020202020204" pitchFamily="34" charset="0"/>
                <a:cs typeface="Arial" panose="020B0604020202020204" pitchFamily="34" charset="0"/>
              </a:rPr>
              <a:t>El cliente necesita hacer cambios a corto plazo (nuevos requisitos o a cambios en los ya realizados) por:</a:t>
            </a:r>
          </a:p>
        </p:txBody>
      </p:sp>
      <p:sp>
        <p:nvSpPr>
          <p:cNvPr id="10" name="Título 1">
            <a:extLst>
              <a:ext uri="{FF2B5EF4-FFF2-40B4-BE49-F238E27FC236}">
                <a16:creationId xmlns:a16="http://schemas.microsoft.com/office/drawing/2014/main" id="{808F3D3C-EF09-42A2-960A-F6B4F48B4428}"/>
              </a:ext>
            </a:extLst>
          </p:cNvPr>
          <p:cNvSpPr txBox="1">
            <a:spLocks/>
          </p:cNvSpPr>
          <p:nvPr/>
        </p:nvSpPr>
        <p:spPr>
          <a:xfrm>
            <a:off x="2597895" y="4129267"/>
            <a:ext cx="9296835" cy="20189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Wingdings" panose="05000000000000000000" pitchFamily="2" charset="2"/>
              <a:buChar char="Ø"/>
            </a:pPr>
            <a:r>
              <a:rPr lang="es-ES" sz="2000" dirty="0">
                <a:solidFill>
                  <a:srgbClr val="444444"/>
                </a:solidFill>
                <a:latin typeface="Arial" panose="020B0604020202020204" pitchFamily="34" charset="0"/>
                <a:cs typeface="Arial" panose="020B0604020202020204" pitchFamily="34" charset="0"/>
              </a:rPr>
              <a:t>Cambios en las condiciones del mercado (por un cambio de necesidades, por un nuevo producto que ha lanzado la competencia, urgencias).</a:t>
            </a:r>
          </a:p>
          <a:p>
            <a:pPr marL="342900" indent="-342900" algn="just">
              <a:buFont typeface="Wingdings" panose="05000000000000000000" pitchFamily="2" charset="2"/>
              <a:buChar char="Ø"/>
            </a:pPr>
            <a:r>
              <a:rPr lang="es-ES" sz="2000" dirty="0">
                <a:solidFill>
                  <a:srgbClr val="444444"/>
                </a:solidFill>
                <a:latin typeface="Arial" panose="020B0604020202020204" pitchFamily="34" charset="0"/>
                <a:cs typeface="Arial" panose="020B0604020202020204" pitchFamily="34" charset="0"/>
              </a:rPr>
              <a:t>La reacción y aceptación del mercado respecto al uso de los primeros resultados del proyecto.</a:t>
            </a:r>
          </a:p>
          <a:p>
            <a:pPr marL="342900" indent="-342900" algn="just">
              <a:buFont typeface="Wingdings" panose="05000000000000000000" pitchFamily="2" charset="2"/>
              <a:buChar char="Ø"/>
            </a:pPr>
            <a:r>
              <a:rPr lang="es-ES" sz="2000" dirty="0">
                <a:solidFill>
                  <a:srgbClr val="444444"/>
                </a:solidFill>
                <a:latin typeface="Arial" panose="020B0604020202020204" pitchFamily="34" charset="0"/>
                <a:cs typeface="Arial" panose="020B0604020202020204" pitchFamily="34" charset="0"/>
              </a:rPr>
              <a:t>Cualquier cambio en el entorno (recursos, etc.), que pueda incluso finalizar el proyecto manteniendo como mínimo los resultados alcanzados hasta ese momento.</a:t>
            </a:r>
          </a:p>
        </p:txBody>
      </p:sp>
    </p:spTree>
    <p:extLst>
      <p:ext uri="{BB962C8B-B14F-4D97-AF65-F5344CB8AC3E}">
        <p14:creationId xmlns:p14="http://schemas.microsoft.com/office/powerpoint/2010/main" val="1759304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Desarrollo incremental</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119</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1787045" y="1559708"/>
            <a:ext cx="9945546" cy="41783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Beneficios</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El cliente puede obtener resultados importantes y usables ya desde las primeras iteraciones.</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La finalización de cada iteración es el lugar natural donde el equipo puede decidir cómo mejorar su proceso de trabajo, en función de la experiencia obtenida. Con esta información ya es posible planificar los cambios necesarios para aumentar la productividad y calidad desde las primeras iteraciones. Ver Retrospectiva.</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Permite conocer el progreso real del proyecto desde las primeras iteraciones y extrapolar si su finalización es viable en la fecha prevista. El cliente puede decidir re priorizar los requisitos del proyecto, añadir nuevos equipos, cancelarlo, etc.</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Dado que cada iteración debe dar como resultado requisitos terminados, se minimiza el número de errores que se producen en el desarrollo y se aumentar la calidad.</a:t>
            </a:r>
          </a:p>
        </p:txBody>
      </p:sp>
    </p:spTree>
    <p:extLst>
      <p:ext uri="{BB962C8B-B14F-4D97-AF65-F5344CB8AC3E}">
        <p14:creationId xmlns:p14="http://schemas.microsoft.com/office/powerpoint/2010/main" val="25564611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b="0" i="0" dirty="0">
                <a:solidFill>
                  <a:srgbClr val="000000"/>
                </a:solidFill>
                <a:effectLst/>
                <a:latin typeface="Montserrat" panose="00000500000000000000" pitchFamily="2" charset="0"/>
              </a:rPr>
              <a:t>Ciclo de vida del software</a:t>
            </a: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858521" y="2067786"/>
            <a:ext cx="9363661" cy="20820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¿Qué es el ciclo de vida del software?</a:t>
            </a:r>
          </a:p>
          <a:p>
            <a:pPr algn="just"/>
            <a:r>
              <a:rPr lang="es-ES" sz="2000" i="0" dirty="0">
                <a:solidFill>
                  <a:srgbClr val="444444"/>
                </a:solidFill>
                <a:effectLst/>
                <a:latin typeface="Arial" panose="020B0604020202020204" pitchFamily="34" charset="0"/>
                <a:cs typeface="Arial" panose="020B0604020202020204" pitchFamily="34" charset="0"/>
              </a:rPr>
              <a:t>El ciclo de vida del desarrollo del software (también conocido como SDLC o </a:t>
            </a:r>
            <a:r>
              <a:rPr lang="es-ES" sz="2000" i="0" dirty="0" err="1">
                <a:solidFill>
                  <a:srgbClr val="444444"/>
                </a:solidFill>
                <a:effectLst/>
                <a:latin typeface="Arial" panose="020B0604020202020204" pitchFamily="34" charset="0"/>
                <a:cs typeface="Arial" panose="020B0604020202020204" pitchFamily="34" charset="0"/>
              </a:rPr>
              <a:t>Systems</a:t>
            </a:r>
            <a:r>
              <a:rPr lang="es-ES" sz="2000" i="0" dirty="0">
                <a:solidFill>
                  <a:srgbClr val="444444"/>
                </a:solidFill>
                <a:effectLst/>
                <a:latin typeface="Arial" panose="020B0604020202020204" pitchFamily="34" charset="0"/>
                <a:cs typeface="Arial" panose="020B0604020202020204" pitchFamily="34" charset="0"/>
              </a:rPr>
              <a:t> </a:t>
            </a:r>
            <a:r>
              <a:rPr lang="es-ES" sz="2000" i="0" dirty="0" err="1">
                <a:solidFill>
                  <a:srgbClr val="444444"/>
                </a:solidFill>
                <a:effectLst/>
                <a:latin typeface="Arial" panose="020B0604020202020204" pitchFamily="34" charset="0"/>
                <a:cs typeface="Arial" panose="020B0604020202020204" pitchFamily="34" charset="0"/>
              </a:rPr>
              <a:t>Development</a:t>
            </a:r>
            <a:r>
              <a:rPr lang="es-ES" sz="2000" i="0" dirty="0">
                <a:solidFill>
                  <a:srgbClr val="444444"/>
                </a:solidFill>
                <a:effectLst/>
                <a:latin typeface="Arial" panose="020B0604020202020204" pitchFamily="34" charset="0"/>
                <a:cs typeface="Arial" panose="020B0604020202020204" pitchFamily="34" charset="0"/>
              </a:rPr>
              <a:t> </a:t>
            </a:r>
            <a:r>
              <a:rPr lang="es-ES" sz="2000" i="0" dirty="0" err="1">
                <a:solidFill>
                  <a:srgbClr val="444444"/>
                </a:solidFill>
                <a:effectLst/>
                <a:latin typeface="Arial" panose="020B0604020202020204" pitchFamily="34" charset="0"/>
                <a:cs typeface="Arial" panose="020B0604020202020204" pitchFamily="34" charset="0"/>
              </a:rPr>
              <a:t>Life</a:t>
            </a:r>
            <a:r>
              <a:rPr lang="es-ES" sz="2000" i="0" dirty="0">
                <a:solidFill>
                  <a:srgbClr val="444444"/>
                </a:solidFill>
                <a:effectLst/>
                <a:latin typeface="Arial" panose="020B0604020202020204" pitchFamily="34" charset="0"/>
                <a:cs typeface="Arial" panose="020B0604020202020204" pitchFamily="34" charset="0"/>
              </a:rPr>
              <a:t> </a:t>
            </a:r>
            <a:r>
              <a:rPr lang="es-ES" sz="2000" i="0" dirty="0" err="1">
                <a:solidFill>
                  <a:srgbClr val="444444"/>
                </a:solidFill>
                <a:effectLst/>
                <a:latin typeface="Arial" panose="020B0604020202020204" pitchFamily="34" charset="0"/>
                <a:cs typeface="Arial" panose="020B0604020202020204" pitchFamily="34" charset="0"/>
              </a:rPr>
              <a:t>Cycle</a:t>
            </a:r>
            <a:r>
              <a:rPr lang="es-ES" sz="2000" i="0" dirty="0">
                <a:solidFill>
                  <a:srgbClr val="444444"/>
                </a:solidFill>
                <a:effectLst/>
                <a:latin typeface="Arial" panose="020B0604020202020204" pitchFamily="34" charset="0"/>
                <a:cs typeface="Arial" panose="020B0604020202020204" pitchFamily="34" charset="0"/>
              </a:rPr>
              <a:t>) contempla las fases necesarias para validar el desarrollo del software y así garantizar que este cumpla los requisitos para la aplicación y verificación de los procedimientos de desarrollo, asegurándose de que los métodos usados son apropiados.</a:t>
            </a:r>
            <a:endParaRPr lang="es-CL" sz="2000" dirty="0">
              <a:solidFill>
                <a:srgbClr val="444444"/>
              </a:solidFill>
              <a:latin typeface="Arial" panose="020B0604020202020204" pitchFamily="34" charset="0"/>
              <a:cs typeface="Arial" panose="020B0604020202020204" pitchFamily="34" charset="0"/>
            </a:endParaRPr>
          </a:p>
        </p:txBody>
      </p:sp>
      <p:sp>
        <p:nvSpPr>
          <p:cNvPr id="8" name="Título 1">
            <a:extLst>
              <a:ext uri="{FF2B5EF4-FFF2-40B4-BE49-F238E27FC236}">
                <a16:creationId xmlns:a16="http://schemas.microsoft.com/office/drawing/2014/main" id="{CF97238E-F129-4DF5-80CB-8BEB02E6F5C2}"/>
              </a:ext>
            </a:extLst>
          </p:cNvPr>
          <p:cNvSpPr txBox="1">
            <a:spLocks/>
          </p:cNvSpPr>
          <p:nvPr/>
        </p:nvSpPr>
        <p:spPr>
          <a:xfrm>
            <a:off x="1858521" y="4053839"/>
            <a:ext cx="9529915" cy="13201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i="0" dirty="0">
                <a:solidFill>
                  <a:srgbClr val="444444"/>
                </a:solidFill>
                <a:effectLst/>
                <a:latin typeface="Arial" panose="020B0604020202020204" pitchFamily="34" charset="0"/>
                <a:cs typeface="Arial" panose="020B0604020202020204" pitchFamily="34" charset="0"/>
              </a:rPr>
              <a:t>Su origen radica en que es muy costoso rectificar los posibles errores que se detectan tarde en la fase de implementación. Utilizando metodologías apropiadas, se podría detectar a tiempo para que los programadores puedan centrarse en la calidad del software, cumpliendo los plazos y los costes asociados.</a:t>
            </a:r>
            <a:endParaRPr lang="es-CL" sz="2000" dirty="0">
              <a:solidFill>
                <a:srgbClr val="444444"/>
              </a:solidFill>
              <a:latin typeface="Arial" panose="020B0604020202020204" pitchFamily="34" charset="0"/>
              <a:cs typeface="Arial" panose="020B0604020202020204" pitchFamily="34" charset="0"/>
            </a:endParaRPr>
          </a:p>
        </p:txBody>
      </p:sp>
      <p:sp>
        <p:nvSpPr>
          <p:cNvPr id="2" name="Marcador de número de diapositiva 1">
            <a:extLst>
              <a:ext uri="{FF2B5EF4-FFF2-40B4-BE49-F238E27FC236}">
                <a16:creationId xmlns:a16="http://schemas.microsoft.com/office/drawing/2014/main" id="{0157D7B6-050E-44C7-B926-95D65D141177}"/>
              </a:ext>
            </a:extLst>
          </p:cNvPr>
          <p:cNvSpPr>
            <a:spLocks noGrp="1"/>
          </p:cNvSpPr>
          <p:nvPr>
            <p:ph type="sldNum" sz="quarter" idx="12"/>
          </p:nvPr>
        </p:nvSpPr>
        <p:spPr/>
        <p:txBody>
          <a:bodyPr/>
          <a:lstStyle/>
          <a:p>
            <a:fld id="{808A025A-C980-4902-B187-215779B55273}" type="slidenum">
              <a:rPr lang="es-CL" smtClean="0"/>
              <a:t>12</a:t>
            </a:fld>
            <a:endParaRPr lang="es-CL"/>
          </a:p>
        </p:txBody>
      </p:sp>
    </p:spTree>
    <p:extLst>
      <p:ext uri="{BB962C8B-B14F-4D97-AF65-F5344CB8AC3E}">
        <p14:creationId xmlns:p14="http://schemas.microsoft.com/office/powerpoint/2010/main" val="1376845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Desarrollo incremental</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120</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1949256" y="1550310"/>
            <a:ext cx="9945546" cy="14511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Restricciones</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La disponibilidad del cliente debe ser alta durante todo el proyecto dado que participa de manera continua:</a:t>
            </a:r>
          </a:p>
        </p:txBody>
      </p:sp>
      <p:sp>
        <p:nvSpPr>
          <p:cNvPr id="9" name="Título 1">
            <a:extLst>
              <a:ext uri="{FF2B5EF4-FFF2-40B4-BE49-F238E27FC236}">
                <a16:creationId xmlns:a16="http://schemas.microsoft.com/office/drawing/2014/main" id="{697FF6E0-431B-4F1D-8AB3-6B6E8E9B0328}"/>
              </a:ext>
            </a:extLst>
          </p:cNvPr>
          <p:cNvSpPr txBox="1">
            <a:spLocks/>
          </p:cNvSpPr>
          <p:nvPr/>
        </p:nvSpPr>
        <p:spPr>
          <a:xfrm>
            <a:off x="2273683" y="2783090"/>
            <a:ext cx="9621119" cy="129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Wingdings" panose="05000000000000000000" pitchFamily="2" charset="2"/>
              <a:buChar char="§"/>
            </a:pPr>
            <a:r>
              <a:rPr lang="es-ES" sz="2000" dirty="0">
                <a:solidFill>
                  <a:srgbClr val="444444"/>
                </a:solidFill>
                <a:latin typeface="Arial" panose="020B0604020202020204" pitchFamily="34" charset="0"/>
                <a:cs typeface="Arial" panose="020B0604020202020204" pitchFamily="34" charset="0"/>
              </a:rPr>
              <a:t>El inicio de una iteración, el cliente ha de detallar (o haber detallado previamente) los requisitos que se van a desarrollar.</a:t>
            </a:r>
          </a:p>
          <a:p>
            <a:pPr marL="342900" indent="-342900" algn="just">
              <a:buFont typeface="Wingdings" panose="05000000000000000000" pitchFamily="2" charset="2"/>
              <a:buChar char="§"/>
            </a:pPr>
            <a:r>
              <a:rPr lang="es-ES" sz="2000" dirty="0">
                <a:solidFill>
                  <a:srgbClr val="444444"/>
                </a:solidFill>
                <a:latin typeface="Arial" panose="020B0604020202020204" pitchFamily="34" charset="0"/>
                <a:cs typeface="Arial" panose="020B0604020202020204" pitchFamily="34" charset="0"/>
              </a:rPr>
              <a:t>En la finalización de cada iteración, el cliente ha de revisar los requisitos desarrollados.</a:t>
            </a:r>
          </a:p>
        </p:txBody>
      </p:sp>
      <p:sp>
        <p:nvSpPr>
          <p:cNvPr id="10" name="Título 1">
            <a:extLst>
              <a:ext uri="{FF2B5EF4-FFF2-40B4-BE49-F238E27FC236}">
                <a16:creationId xmlns:a16="http://schemas.microsoft.com/office/drawing/2014/main" id="{808F3D3C-EF09-42A2-960A-F6B4F48B4428}"/>
              </a:ext>
            </a:extLst>
          </p:cNvPr>
          <p:cNvSpPr txBox="1">
            <a:spLocks/>
          </p:cNvSpPr>
          <p:nvPr/>
        </p:nvSpPr>
        <p:spPr>
          <a:xfrm>
            <a:off x="1949256" y="3942957"/>
            <a:ext cx="9296835" cy="20189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La relación con el cliente ha de estar basada en los principios de </a:t>
            </a:r>
            <a:r>
              <a:rPr lang="es-ES" sz="2000" b="1" dirty="0">
                <a:solidFill>
                  <a:srgbClr val="444444"/>
                </a:solidFill>
                <a:latin typeface="Arial" panose="020B0604020202020204" pitchFamily="34" charset="0"/>
                <a:cs typeface="Arial" panose="020B0604020202020204" pitchFamily="34" charset="0"/>
              </a:rPr>
              <a:t>colaboración y ganar/ganar </a:t>
            </a:r>
            <a:r>
              <a:rPr lang="es-ES" sz="2000" dirty="0">
                <a:solidFill>
                  <a:srgbClr val="444444"/>
                </a:solidFill>
                <a:latin typeface="Arial" panose="020B0604020202020204" pitchFamily="34" charset="0"/>
                <a:cs typeface="Arial" panose="020B0604020202020204" pitchFamily="34" charset="0"/>
              </a:rPr>
              <a:t>más que tratarse de una relación contractual en la cual cada parte únicamente defiende su beneficio a corto plazo.</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Cada iteración debe dar como resultado requisitos terminados, de manera que el resultado sea realmente útil para el cliente y no deje tareas pendientes para futuras iteraciones o para la finalización del proyecto.</a:t>
            </a:r>
          </a:p>
        </p:txBody>
      </p:sp>
    </p:spTree>
    <p:extLst>
      <p:ext uri="{BB962C8B-B14F-4D97-AF65-F5344CB8AC3E}">
        <p14:creationId xmlns:p14="http://schemas.microsoft.com/office/powerpoint/2010/main" val="3600223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Desarrollo incremental</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121</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1787045" y="1905437"/>
            <a:ext cx="9945546" cy="30471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Recomendaciones</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Utilizar iteraciones cortas de 2 a 4 semanas incrementa la productividad del proyecto, dado que el equipo trabaja de forma más eficiente cuando tiene objetivos a corto plazo. Asimismo, con iteraciones cortas la precisión de las estimaciones aumenta. El tamaño depende de:</a:t>
            </a:r>
          </a:p>
        </p:txBody>
      </p:sp>
      <p:sp>
        <p:nvSpPr>
          <p:cNvPr id="8" name="Título 1">
            <a:extLst>
              <a:ext uri="{FF2B5EF4-FFF2-40B4-BE49-F238E27FC236}">
                <a16:creationId xmlns:a16="http://schemas.microsoft.com/office/drawing/2014/main" id="{3372F66B-7A42-42ED-82D4-6158455AF413}"/>
              </a:ext>
            </a:extLst>
          </p:cNvPr>
          <p:cNvSpPr txBox="1">
            <a:spLocks/>
          </p:cNvSpPr>
          <p:nvPr/>
        </p:nvSpPr>
        <p:spPr>
          <a:xfrm>
            <a:off x="2111472" y="3716728"/>
            <a:ext cx="9621119" cy="129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Wingdings" panose="05000000000000000000" pitchFamily="2" charset="2"/>
              <a:buChar char="§"/>
            </a:pPr>
            <a:r>
              <a:rPr lang="es-ES" sz="2000" dirty="0">
                <a:solidFill>
                  <a:srgbClr val="444444"/>
                </a:solidFill>
                <a:latin typeface="Arial" panose="020B0604020202020204" pitchFamily="34" charset="0"/>
                <a:cs typeface="Arial" panose="020B0604020202020204" pitchFamily="34" charset="0"/>
              </a:rPr>
              <a:t>Los condicionantes del proyecto.</a:t>
            </a:r>
          </a:p>
          <a:p>
            <a:pPr marL="342900" indent="-342900" algn="just">
              <a:buFont typeface="Wingdings" panose="05000000000000000000" pitchFamily="2" charset="2"/>
              <a:buChar char="§"/>
            </a:pPr>
            <a:r>
              <a:rPr lang="es-ES" sz="2000" dirty="0">
                <a:solidFill>
                  <a:srgbClr val="444444"/>
                </a:solidFill>
                <a:latin typeface="Arial" panose="020B0604020202020204" pitchFamily="34" charset="0"/>
                <a:cs typeface="Arial" panose="020B0604020202020204" pitchFamily="34" charset="0"/>
              </a:rPr>
              <a:t>La necesidad de tener </a:t>
            </a:r>
            <a:r>
              <a:rPr lang="es-ES" sz="2000" dirty="0" err="1">
                <a:solidFill>
                  <a:srgbClr val="444444"/>
                </a:solidFill>
                <a:latin typeface="Arial" panose="020B0604020202020204" pitchFamily="34" charset="0"/>
                <a:cs typeface="Arial" panose="020B0604020202020204" pitchFamily="34" charset="0"/>
              </a:rPr>
              <a:t>feedback</a:t>
            </a:r>
            <a:r>
              <a:rPr lang="es-ES" sz="2000" dirty="0">
                <a:solidFill>
                  <a:srgbClr val="444444"/>
                </a:solidFill>
                <a:latin typeface="Arial" panose="020B0604020202020204" pitchFamily="34" charset="0"/>
                <a:cs typeface="Arial" panose="020B0604020202020204" pitchFamily="34" charset="0"/>
              </a:rPr>
              <a:t> más o menos rápido.</a:t>
            </a:r>
          </a:p>
          <a:p>
            <a:pPr marL="342900" indent="-342900" algn="just">
              <a:buFont typeface="Wingdings" panose="05000000000000000000" pitchFamily="2" charset="2"/>
              <a:buChar char="§"/>
            </a:pPr>
            <a:r>
              <a:rPr lang="es-ES" sz="2000" dirty="0">
                <a:solidFill>
                  <a:srgbClr val="444444"/>
                </a:solidFill>
                <a:latin typeface="Arial" panose="020B0604020202020204" pitchFamily="34" charset="0"/>
                <a:cs typeface="Arial" panose="020B0604020202020204" pitchFamily="34" charset="0"/>
              </a:rPr>
              <a:t>Que no se degrade la relación trabajo útil / gestión operativa (por ejemplo reuniones, actividades necesarias que no producen valor directo, etc.).</a:t>
            </a:r>
          </a:p>
        </p:txBody>
      </p:sp>
    </p:spTree>
    <p:extLst>
      <p:ext uri="{BB962C8B-B14F-4D97-AF65-F5344CB8AC3E}">
        <p14:creationId xmlns:p14="http://schemas.microsoft.com/office/powerpoint/2010/main" val="2348421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Desarrollo incremental</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122</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1787045" y="1679926"/>
            <a:ext cx="9945546" cy="12918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Recomendaciones</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Utilizar iteraciones regulares, de manera que todas sean un </a:t>
            </a:r>
            <a:r>
              <a:rPr lang="es-ES" sz="2000" dirty="0" err="1">
                <a:solidFill>
                  <a:srgbClr val="444444"/>
                </a:solidFill>
                <a:latin typeface="Arial" panose="020B0604020202020204" pitchFamily="34" charset="0"/>
                <a:cs typeface="Arial" panose="020B0604020202020204" pitchFamily="34" charset="0"/>
              </a:rPr>
              <a:t>timebox</a:t>
            </a:r>
            <a:r>
              <a:rPr lang="es-ES" sz="2000" dirty="0">
                <a:solidFill>
                  <a:srgbClr val="444444"/>
                </a:solidFill>
                <a:latin typeface="Arial" panose="020B0604020202020204" pitchFamily="34" charset="0"/>
                <a:cs typeface="Arial" panose="020B0604020202020204" pitchFamily="34" charset="0"/>
              </a:rPr>
              <a:t> de la misma duración.</a:t>
            </a:r>
          </a:p>
        </p:txBody>
      </p:sp>
      <p:sp>
        <p:nvSpPr>
          <p:cNvPr id="8" name="Título 1">
            <a:extLst>
              <a:ext uri="{FF2B5EF4-FFF2-40B4-BE49-F238E27FC236}">
                <a16:creationId xmlns:a16="http://schemas.microsoft.com/office/drawing/2014/main" id="{3372F66B-7A42-42ED-82D4-6158455AF413}"/>
              </a:ext>
            </a:extLst>
          </p:cNvPr>
          <p:cNvSpPr txBox="1">
            <a:spLocks/>
          </p:cNvSpPr>
          <p:nvPr/>
        </p:nvSpPr>
        <p:spPr>
          <a:xfrm>
            <a:off x="2111472" y="2971746"/>
            <a:ext cx="9621119" cy="33846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Wingdings" panose="05000000000000000000" pitchFamily="2" charset="2"/>
              <a:buChar char="§"/>
            </a:pPr>
            <a:r>
              <a:rPr lang="es-ES" sz="2000" dirty="0">
                <a:solidFill>
                  <a:srgbClr val="444444"/>
                </a:solidFill>
                <a:latin typeface="Arial" panose="020B0604020202020204" pitchFamily="34" charset="0"/>
                <a:cs typeface="Arial" panose="020B0604020202020204" pitchFamily="34" charset="0"/>
              </a:rPr>
              <a:t>El equipo aprende a calcular la velocidad de desarrollo, la cantidad de trabajo que puede hacer en una iteración (sin tener que hacer extrapolaciones si las iteraciones no fuesen regulares).</a:t>
            </a:r>
          </a:p>
          <a:p>
            <a:pPr marL="342900" indent="-342900" algn="just">
              <a:buFont typeface="Wingdings" panose="05000000000000000000" pitchFamily="2" charset="2"/>
              <a:buChar char="§"/>
            </a:pPr>
            <a:r>
              <a:rPr lang="es-ES" sz="2000" dirty="0">
                <a:solidFill>
                  <a:srgbClr val="444444"/>
                </a:solidFill>
                <a:latin typeface="Arial" panose="020B0604020202020204" pitchFamily="34" charset="0"/>
                <a:cs typeface="Arial" panose="020B0604020202020204" pitchFamily="34" charset="0"/>
              </a:rPr>
              <a:t>El cliente puede proyectar cuantas iteraciones se necesitan para tener cada entrega, en función de la velocidad de desarrollo del equipo (el trabajo que pudo completar en iteraciones anteriores del mismo tamaño), y tomar decisiones al respecto.</a:t>
            </a:r>
          </a:p>
          <a:p>
            <a:pPr marL="342900" indent="-342900" algn="just">
              <a:buFont typeface="Wingdings" panose="05000000000000000000" pitchFamily="2" charset="2"/>
              <a:buChar char="§"/>
            </a:pPr>
            <a:r>
              <a:rPr lang="es-ES" sz="2000" dirty="0">
                <a:solidFill>
                  <a:srgbClr val="444444"/>
                </a:solidFill>
                <a:latin typeface="Arial" panose="020B0604020202020204" pitchFamily="34" charset="0"/>
                <a:cs typeface="Arial" panose="020B0604020202020204" pitchFamily="34" charset="0"/>
              </a:rPr>
              <a:t>Permite gestionar y sincronizar de manera sencilla las necesidades del proyecto con respecto a las de otros proyectos (integración con el trabajo realizado por otros equipos, compartición de personas que son difíciles de asignar a un único equipo).</a:t>
            </a:r>
          </a:p>
        </p:txBody>
      </p:sp>
    </p:spTree>
    <p:extLst>
      <p:ext uri="{BB962C8B-B14F-4D97-AF65-F5344CB8AC3E}">
        <p14:creationId xmlns:p14="http://schemas.microsoft.com/office/powerpoint/2010/main" val="14985790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Desarrollo Iterativo vs Incremental</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123</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1787045" y="1587429"/>
            <a:ext cx="9945546" cy="11991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Desarrollo Iterativo</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No entrega prototipos esta mas enfocado en el proceso de desarrollo y en el </a:t>
            </a:r>
            <a:r>
              <a:rPr lang="es-ES" sz="2000" dirty="0" err="1">
                <a:solidFill>
                  <a:srgbClr val="444444"/>
                </a:solidFill>
                <a:latin typeface="Arial" panose="020B0604020202020204" pitchFamily="34" charset="0"/>
                <a:cs typeface="Arial" panose="020B0604020202020204" pitchFamily="34" charset="0"/>
              </a:rPr>
              <a:t>feedback</a:t>
            </a:r>
            <a:r>
              <a:rPr lang="es-ES" sz="2000" dirty="0">
                <a:solidFill>
                  <a:srgbClr val="444444"/>
                </a:solidFill>
                <a:latin typeface="Arial" panose="020B0604020202020204" pitchFamily="34" charset="0"/>
                <a:cs typeface="Arial" panose="020B0604020202020204" pitchFamily="34" charset="0"/>
              </a:rPr>
              <a:t> que pueden obtener al finalizar cada iteración.</a:t>
            </a:r>
          </a:p>
        </p:txBody>
      </p:sp>
      <p:pic>
        <p:nvPicPr>
          <p:cNvPr id="9" name="Imagen 8">
            <a:extLst>
              <a:ext uri="{FF2B5EF4-FFF2-40B4-BE49-F238E27FC236}">
                <a16:creationId xmlns:a16="http://schemas.microsoft.com/office/drawing/2014/main" id="{200A7FF0-4B2F-4319-AEB8-59C8FEC1BA1D}"/>
              </a:ext>
            </a:extLst>
          </p:cNvPr>
          <p:cNvPicPr>
            <a:picLocks noChangeAspect="1"/>
          </p:cNvPicPr>
          <p:nvPr/>
        </p:nvPicPr>
        <p:blipFill>
          <a:blip r:embed="rId3">
            <a:extLst>
              <a:ext uri="{28A0092B-C50C-407E-A947-70E740481C1C}">
                <a14:useLocalDpi xmlns:a14="http://schemas.microsoft.com/office/drawing/2010/main" val="0"/>
              </a:ext>
            </a:extLst>
          </a:blip>
          <a:srcRect l="1380" r="1380"/>
          <a:stretch/>
        </p:blipFill>
        <p:spPr>
          <a:xfrm>
            <a:off x="2722603" y="2889974"/>
            <a:ext cx="8074427" cy="36489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935876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Desarrollo Iterativo vs Incremental</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124</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1787045" y="1587429"/>
            <a:ext cx="9945546" cy="11991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Desarrollo Incremental</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Se enfoca en la relación con el cliente y en la retroalimentación que este pueda proporcionar gracias a la liberación de prototipos al finalizar cada iteración.</a:t>
            </a:r>
          </a:p>
        </p:txBody>
      </p:sp>
      <p:pic>
        <p:nvPicPr>
          <p:cNvPr id="9" name="Imagen 8">
            <a:extLst>
              <a:ext uri="{FF2B5EF4-FFF2-40B4-BE49-F238E27FC236}">
                <a16:creationId xmlns:a16="http://schemas.microsoft.com/office/drawing/2014/main" id="{200A7FF0-4B2F-4319-AEB8-59C8FEC1BA1D}"/>
              </a:ext>
            </a:extLst>
          </p:cNvPr>
          <p:cNvPicPr>
            <a:picLocks noChangeAspect="1"/>
          </p:cNvPicPr>
          <p:nvPr/>
        </p:nvPicPr>
        <p:blipFill>
          <a:blip r:embed="rId3">
            <a:extLst>
              <a:ext uri="{28A0092B-C50C-407E-A947-70E740481C1C}">
                <a14:useLocalDpi xmlns:a14="http://schemas.microsoft.com/office/drawing/2010/main" val="0"/>
              </a:ext>
            </a:extLst>
          </a:blip>
          <a:srcRect l="207" r="207"/>
          <a:stretch/>
        </p:blipFill>
        <p:spPr>
          <a:xfrm>
            <a:off x="2722605" y="2889974"/>
            <a:ext cx="8074427" cy="36489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727094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Desarrollo Iterativo vs Incremental</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125</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4590311" y="4376207"/>
            <a:ext cx="3011378" cy="4803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Desarrollo Incremental</a:t>
            </a:r>
          </a:p>
        </p:txBody>
      </p:sp>
      <p:pic>
        <p:nvPicPr>
          <p:cNvPr id="9" name="Imagen 8">
            <a:extLst>
              <a:ext uri="{FF2B5EF4-FFF2-40B4-BE49-F238E27FC236}">
                <a16:creationId xmlns:a16="http://schemas.microsoft.com/office/drawing/2014/main" id="{200A7FF0-4B2F-4319-AEB8-59C8FEC1BA1D}"/>
              </a:ext>
            </a:extLst>
          </p:cNvPr>
          <p:cNvPicPr>
            <a:picLocks noChangeAspect="1"/>
          </p:cNvPicPr>
          <p:nvPr/>
        </p:nvPicPr>
        <p:blipFill>
          <a:blip r:embed="rId3">
            <a:extLst>
              <a:ext uri="{28A0092B-C50C-407E-A947-70E740481C1C}">
                <a14:useLocalDpi xmlns:a14="http://schemas.microsoft.com/office/drawing/2010/main" val="0"/>
              </a:ext>
            </a:extLst>
          </a:blip>
          <a:srcRect t="3043" b="3043"/>
          <a:stretch/>
        </p:blipFill>
        <p:spPr>
          <a:xfrm>
            <a:off x="4112123" y="2240902"/>
            <a:ext cx="3967754" cy="17930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n 9">
            <a:extLst>
              <a:ext uri="{FF2B5EF4-FFF2-40B4-BE49-F238E27FC236}">
                <a16:creationId xmlns:a16="http://schemas.microsoft.com/office/drawing/2014/main" id="{3FDCB9A8-1A7C-420F-B08D-9252EA00BE42}"/>
              </a:ext>
            </a:extLst>
          </p:cNvPr>
          <p:cNvPicPr>
            <a:picLocks noChangeAspect="1"/>
          </p:cNvPicPr>
          <p:nvPr/>
        </p:nvPicPr>
        <p:blipFill>
          <a:blip r:embed="rId4">
            <a:extLst>
              <a:ext uri="{28A0092B-C50C-407E-A947-70E740481C1C}">
                <a14:useLocalDpi xmlns:a14="http://schemas.microsoft.com/office/drawing/2010/main" val="0"/>
              </a:ext>
            </a:extLst>
          </a:blip>
          <a:srcRect t="8766" b="8766"/>
          <a:stretch/>
        </p:blipFill>
        <p:spPr>
          <a:xfrm>
            <a:off x="3598317" y="4856564"/>
            <a:ext cx="4995366" cy="14376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ítulo 1">
            <a:extLst>
              <a:ext uri="{FF2B5EF4-FFF2-40B4-BE49-F238E27FC236}">
                <a16:creationId xmlns:a16="http://schemas.microsoft.com/office/drawing/2014/main" id="{FC7D8E94-273A-4C7C-B013-9B51C8C03E21}"/>
              </a:ext>
            </a:extLst>
          </p:cNvPr>
          <p:cNvSpPr txBox="1">
            <a:spLocks/>
          </p:cNvSpPr>
          <p:nvPr/>
        </p:nvSpPr>
        <p:spPr>
          <a:xfrm>
            <a:off x="4590311" y="1669581"/>
            <a:ext cx="3011378" cy="4803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Desarrollo Iterativo</a:t>
            </a:r>
          </a:p>
        </p:txBody>
      </p:sp>
    </p:spTree>
    <p:extLst>
      <p:ext uri="{BB962C8B-B14F-4D97-AF65-F5344CB8AC3E}">
        <p14:creationId xmlns:p14="http://schemas.microsoft.com/office/powerpoint/2010/main" val="3357409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9" y="3324429"/>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2" y="2667662"/>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Metodologías Agiles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126</a:t>
            </a:fld>
            <a:endParaRPr lang="es-CL"/>
          </a:p>
        </p:txBody>
      </p:sp>
      <p:sp>
        <p:nvSpPr>
          <p:cNvPr id="8" name="Título 1">
            <a:extLst>
              <a:ext uri="{FF2B5EF4-FFF2-40B4-BE49-F238E27FC236}">
                <a16:creationId xmlns:a16="http://schemas.microsoft.com/office/drawing/2014/main" id="{DAE7543F-B8F3-4021-B247-7C451148DCEE}"/>
              </a:ext>
            </a:extLst>
          </p:cNvPr>
          <p:cNvSpPr txBox="1">
            <a:spLocks/>
          </p:cNvSpPr>
          <p:nvPr/>
        </p:nvSpPr>
        <p:spPr>
          <a:xfrm>
            <a:off x="1327639" y="3844792"/>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sz="3600" dirty="0"/>
              <a:t>Metodología</a:t>
            </a:r>
            <a:r>
              <a:rPr lang="es-ES" dirty="0"/>
              <a:t> </a:t>
            </a:r>
            <a:r>
              <a:rPr lang="es-ES" sz="3600" dirty="0"/>
              <a:t>Scrum</a:t>
            </a:r>
            <a:endParaRPr lang="es-ES" sz="3600" b="0" i="0" dirty="0">
              <a:solidFill>
                <a:srgbClr val="000000"/>
              </a:solidFill>
              <a:effectLst/>
              <a:latin typeface="Montserrat" panose="00000500000000000000" pitchFamily="2" charset="0"/>
            </a:endParaRPr>
          </a:p>
        </p:txBody>
      </p:sp>
    </p:spTree>
    <p:extLst>
      <p:ext uri="{BB962C8B-B14F-4D97-AF65-F5344CB8AC3E}">
        <p14:creationId xmlns:p14="http://schemas.microsoft.com/office/powerpoint/2010/main" val="5146056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Metodología Scrum</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127</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1787045" y="2829409"/>
            <a:ext cx="9945546" cy="17600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La metodología Scrum es un marco de trabajo o </a:t>
            </a:r>
            <a:r>
              <a:rPr lang="es-ES" sz="2000" dirty="0" err="1">
                <a:solidFill>
                  <a:srgbClr val="444444"/>
                </a:solidFill>
                <a:latin typeface="Arial" panose="020B0604020202020204" pitchFamily="34" charset="0"/>
                <a:cs typeface="Arial" panose="020B0604020202020204" pitchFamily="34" charset="0"/>
              </a:rPr>
              <a:t>framework</a:t>
            </a:r>
            <a:r>
              <a:rPr lang="es-ES" sz="2000" dirty="0">
                <a:solidFill>
                  <a:srgbClr val="444444"/>
                </a:solidFill>
                <a:latin typeface="Arial" panose="020B0604020202020204" pitchFamily="34" charset="0"/>
                <a:cs typeface="Arial" panose="020B0604020202020204" pitchFamily="34" charset="0"/>
              </a:rPr>
              <a:t> que se utiliza dentro de equipos que manejan proyectos complejos. Es decir, se trata de una metodología de trabajo ágil que tiene como finalidad la entrega de valor en períodos cortos de tiempo y para ello se basa en tres pilares: la transparencia, inspección y adaptación. Esto permite al cliente, junto con su equipo comercial, insertar el producto en el mercado pronto, rápido y empezar a obtener ventas </a:t>
            </a:r>
          </a:p>
        </p:txBody>
      </p:sp>
    </p:spTree>
    <p:extLst>
      <p:ext uri="{BB962C8B-B14F-4D97-AF65-F5344CB8AC3E}">
        <p14:creationId xmlns:p14="http://schemas.microsoft.com/office/powerpoint/2010/main" val="1384159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Metodología Scrum</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128</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2283434" y="1820250"/>
            <a:ext cx="8941915" cy="5698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Los pilares o características de la metodología Scrum más importantes son 3</a:t>
            </a:r>
          </a:p>
        </p:txBody>
      </p:sp>
      <p:pic>
        <p:nvPicPr>
          <p:cNvPr id="9" name="Imagen 8">
            <a:extLst>
              <a:ext uri="{FF2B5EF4-FFF2-40B4-BE49-F238E27FC236}">
                <a16:creationId xmlns:a16="http://schemas.microsoft.com/office/drawing/2014/main" id="{200A7FF0-4B2F-4319-AEB8-59C8FEC1BA1D}"/>
              </a:ext>
            </a:extLst>
          </p:cNvPr>
          <p:cNvPicPr>
            <a:picLocks noChangeAspect="1"/>
          </p:cNvPicPr>
          <p:nvPr/>
        </p:nvPicPr>
        <p:blipFill>
          <a:blip r:embed="rId3">
            <a:extLst>
              <a:ext uri="{28A0092B-C50C-407E-A947-70E740481C1C}">
                <a14:useLocalDpi xmlns:a14="http://schemas.microsoft.com/office/drawing/2010/main" val="0"/>
              </a:ext>
            </a:extLst>
          </a:blip>
          <a:srcRect l="4870" r="4870"/>
          <a:stretch/>
        </p:blipFill>
        <p:spPr>
          <a:xfrm>
            <a:off x="4843933" y="2797813"/>
            <a:ext cx="3831771" cy="32964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231073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Metodología Scrum</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129</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1787044" y="1749546"/>
            <a:ext cx="9945546" cy="43447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1. Transparencia</a:t>
            </a:r>
          </a:p>
          <a:p>
            <a:pPr algn="just"/>
            <a:r>
              <a:rPr lang="es-ES" sz="2000" dirty="0">
                <a:solidFill>
                  <a:srgbClr val="444444"/>
                </a:solidFill>
                <a:latin typeface="Arial" panose="020B0604020202020204" pitchFamily="34" charset="0"/>
                <a:cs typeface="Arial" panose="020B0604020202020204" pitchFamily="34" charset="0"/>
              </a:rPr>
              <a:t>Con el método Scrum todos los implicados tienen conocimiento de qué ocurre en el proyecto y cómo ocurre. Esto hace que haya un entendimiento “común” del proyecto, una visión global.</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b="1" dirty="0">
                <a:solidFill>
                  <a:srgbClr val="444444"/>
                </a:solidFill>
                <a:latin typeface="Arial" panose="020B0604020202020204" pitchFamily="34" charset="0"/>
                <a:cs typeface="Arial" panose="020B0604020202020204" pitchFamily="34" charset="0"/>
              </a:rPr>
              <a:t>2. Inspección</a:t>
            </a:r>
          </a:p>
          <a:p>
            <a:pPr algn="just"/>
            <a:r>
              <a:rPr lang="es-ES" sz="2000" dirty="0">
                <a:solidFill>
                  <a:srgbClr val="444444"/>
                </a:solidFill>
                <a:latin typeface="Arial" panose="020B0604020202020204" pitchFamily="34" charset="0"/>
                <a:cs typeface="Arial" panose="020B0604020202020204" pitchFamily="34" charset="0"/>
              </a:rPr>
              <a:t>Los miembros del equipo Scrum frecuentemente inspeccionan el progreso para detectar posibles problemas. La inspección no es un examen diario, sino una forma de saber que el trabajo fluye y que el equipo funciona de manera autoorganizada.</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b="1" dirty="0">
                <a:solidFill>
                  <a:srgbClr val="444444"/>
                </a:solidFill>
                <a:latin typeface="Arial" panose="020B0604020202020204" pitchFamily="34" charset="0"/>
                <a:cs typeface="Arial" panose="020B0604020202020204" pitchFamily="34" charset="0"/>
              </a:rPr>
              <a:t>3. Adaptación</a:t>
            </a:r>
          </a:p>
          <a:p>
            <a:pPr algn="just"/>
            <a:r>
              <a:rPr lang="es-ES" sz="2000" dirty="0">
                <a:solidFill>
                  <a:srgbClr val="444444"/>
                </a:solidFill>
                <a:latin typeface="Arial" panose="020B0604020202020204" pitchFamily="34" charset="0"/>
                <a:cs typeface="Arial" panose="020B0604020202020204" pitchFamily="34" charset="0"/>
              </a:rPr>
              <a:t>Cuando hay algo que cambiar, el equipo se ajusta para conseguir el objetivo del sprint. Esta es la clave para conseguir el éxito en proyectos complejos, donde los requisitos son cambiantes o poco definidos y en donde la adaptación, la innovación, la complejidad y flexibilidad son fundamentales.</a:t>
            </a:r>
          </a:p>
        </p:txBody>
      </p:sp>
    </p:spTree>
    <p:extLst>
      <p:ext uri="{BB962C8B-B14F-4D97-AF65-F5344CB8AC3E}">
        <p14:creationId xmlns:p14="http://schemas.microsoft.com/office/powerpoint/2010/main" val="22060151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Grupo 49">
            <a:extLst>
              <a:ext uri="{FF2B5EF4-FFF2-40B4-BE49-F238E27FC236}">
                <a16:creationId xmlns:a16="http://schemas.microsoft.com/office/drawing/2014/main" id="{11D4DA85-CAAD-430D-8BBE-BE17A11A1648}"/>
              </a:ext>
            </a:extLst>
          </p:cNvPr>
          <p:cNvGrpSpPr/>
          <p:nvPr/>
        </p:nvGrpSpPr>
        <p:grpSpPr>
          <a:xfrm>
            <a:off x="0" y="1"/>
            <a:ext cx="12191998" cy="6857999"/>
            <a:chOff x="0" y="1"/>
            <a:chExt cx="12191998" cy="6857999"/>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b="0" i="0" dirty="0">
                <a:solidFill>
                  <a:srgbClr val="000000"/>
                </a:solidFill>
                <a:effectLst/>
                <a:latin typeface="Montserrat" panose="00000500000000000000" pitchFamily="2" charset="0"/>
              </a:rPr>
              <a:t>Ciclo de vida del software</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13</a:t>
            </a:fld>
            <a:endParaRPr lang="es-CL"/>
          </a:p>
        </p:txBody>
      </p:sp>
      <p:grpSp>
        <p:nvGrpSpPr>
          <p:cNvPr id="48" name="Grupo 47">
            <a:extLst>
              <a:ext uri="{FF2B5EF4-FFF2-40B4-BE49-F238E27FC236}">
                <a16:creationId xmlns:a16="http://schemas.microsoft.com/office/drawing/2014/main" id="{ADDC5BCA-3F91-4762-BB77-E55343634C6E}"/>
              </a:ext>
            </a:extLst>
          </p:cNvPr>
          <p:cNvGrpSpPr/>
          <p:nvPr/>
        </p:nvGrpSpPr>
        <p:grpSpPr>
          <a:xfrm>
            <a:off x="1630627" y="1451060"/>
            <a:ext cx="10258382" cy="4905290"/>
            <a:chOff x="1630627" y="1451060"/>
            <a:chExt cx="10258382" cy="4905290"/>
          </a:xfrm>
        </p:grpSpPr>
        <p:pic>
          <p:nvPicPr>
            <p:cNvPr id="15" name="Imagen 14">
              <a:extLst>
                <a:ext uri="{FF2B5EF4-FFF2-40B4-BE49-F238E27FC236}">
                  <a16:creationId xmlns:a16="http://schemas.microsoft.com/office/drawing/2014/main" id="{90F2E17E-BABA-49DA-8665-8DC9538734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30627" y="1451060"/>
              <a:ext cx="10258382" cy="4905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ángulo 2">
              <a:extLst>
                <a:ext uri="{FF2B5EF4-FFF2-40B4-BE49-F238E27FC236}">
                  <a16:creationId xmlns:a16="http://schemas.microsoft.com/office/drawing/2014/main" id="{032FC376-265A-4247-B3D0-8CD51C75DB51}"/>
                </a:ext>
              </a:extLst>
            </p:cNvPr>
            <p:cNvSpPr/>
            <p:nvPr/>
          </p:nvSpPr>
          <p:spPr>
            <a:xfrm>
              <a:off x="1828801" y="3487003"/>
              <a:ext cx="9778621" cy="627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4" name="Rectángulo 13">
              <a:extLst>
                <a:ext uri="{FF2B5EF4-FFF2-40B4-BE49-F238E27FC236}">
                  <a16:creationId xmlns:a16="http://schemas.microsoft.com/office/drawing/2014/main" id="{D5EACBB5-6EA6-45F0-B8C2-EF7F7606DAD7}"/>
                </a:ext>
              </a:extLst>
            </p:cNvPr>
            <p:cNvSpPr/>
            <p:nvPr/>
          </p:nvSpPr>
          <p:spPr>
            <a:xfrm>
              <a:off x="1828800" y="5728553"/>
              <a:ext cx="9778621" cy="627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19" name="Título 1">
            <a:extLst>
              <a:ext uri="{FF2B5EF4-FFF2-40B4-BE49-F238E27FC236}">
                <a16:creationId xmlns:a16="http://schemas.microsoft.com/office/drawing/2014/main" id="{EC7D7D45-F461-44CF-9D5C-C27F2A11B090}"/>
              </a:ext>
            </a:extLst>
          </p:cNvPr>
          <p:cNvSpPr txBox="1">
            <a:spLocks/>
          </p:cNvSpPr>
          <p:nvPr/>
        </p:nvSpPr>
        <p:spPr>
          <a:xfrm>
            <a:off x="1784304" y="3487003"/>
            <a:ext cx="979119" cy="6277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00" dirty="0">
                <a:solidFill>
                  <a:srgbClr val="444444"/>
                </a:solidFill>
                <a:latin typeface="Arial" panose="020B0604020202020204" pitchFamily="34" charset="0"/>
                <a:cs typeface="Arial" panose="020B0604020202020204" pitchFamily="34" charset="0"/>
              </a:rPr>
              <a:t>Lo que el cliente espera</a:t>
            </a:r>
            <a:endParaRPr lang="es-ES" sz="1100" i="0" dirty="0">
              <a:solidFill>
                <a:srgbClr val="444444"/>
              </a:solidFill>
              <a:effectLst/>
              <a:latin typeface="Arial" panose="020B0604020202020204" pitchFamily="34" charset="0"/>
              <a:cs typeface="Arial" panose="020B0604020202020204" pitchFamily="34" charset="0"/>
            </a:endParaRPr>
          </a:p>
        </p:txBody>
      </p:sp>
      <p:sp>
        <p:nvSpPr>
          <p:cNvPr id="22" name="Título 1">
            <a:extLst>
              <a:ext uri="{FF2B5EF4-FFF2-40B4-BE49-F238E27FC236}">
                <a16:creationId xmlns:a16="http://schemas.microsoft.com/office/drawing/2014/main" id="{6A8B1E1E-CE05-4D91-8273-66F22FEE4B97}"/>
              </a:ext>
            </a:extLst>
          </p:cNvPr>
          <p:cNvSpPr txBox="1">
            <a:spLocks/>
          </p:cNvSpPr>
          <p:nvPr/>
        </p:nvSpPr>
        <p:spPr>
          <a:xfrm>
            <a:off x="2862510" y="3487003"/>
            <a:ext cx="979119" cy="6277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00" dirty="0">
                <a:solidFill>
                  <a:srgbClr val="444444"/>
                </a:solidFill>
                <a:latin typeface="Arial" panose="020B0604020202020204" pitchFamily="34" charset="0"/>
                <a:cs typeface="Arial" panose="020B0604020202020204" pitchFamily="34" charset="0"/>
              </a:rPr>
              <a:t>Cómo lo explicó el cliente</a:t>
            </a:r>
            <a:endParaRPr lang="es-ES" sz="1100" i="0" dirty="0">
              <a:solidFill>
                <a:srgbClr val="444444"/>
              </a:solidFill>
              <a:effectLst/>
              <a:latin typeface="Arial" panose="020B0604020202020204" pitchFamily="34" charset="0"/>
              <a:cs typeface="Arial" panose="020B0604020202020204" pitchFamily="34" charset="0"/>
            </a:endParaRPr>
          </a:p>
        </p:txBody>
      </p:sp>
      <p:sp>
        <p:nvSpPr>
          <p:cNvPr id="28" name="Título 1">
            <a:extLst>
              <a:ext uri="{FF2B5EF4-FFF2-40B4-BE49-F238E27FC236}">
                <a16:creationId xmlns:a16="http://schemas.microsoft.com/office/drawing/2014/main" id="{CA6139C3-50DC-4D04-ABD0-4B06AE45AB8C}"/>
              </a:ext>
            </a:extLst>
          </p:cNvPr>
          <p:cNvSpPr txBox="1">
            <a:spLocks/>
          </p:cNvSpPr>
          <p:nvPr/>
        </p:nvSpPr>
        <p:spPr>
          <a:xfrm>
            <a:off x="3990000" y="3487002"/>
            <a:ext cx="979119" cy="6277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00" dirty="0">
                <a:solidFill>
                  <a:srgbClr val="444444"/>
                </a:solidFill>
                <a:latin typeface="Arial" panose="020B0604020202020204" pitchFamily="34" charset="0"/>
                <a:cs typeface="Arial" panose="020B0604020202020204" pitchFamily="34" charset="0"/>
              </a:rPr>
              <a:t> Cómo lo entendió el líder del proyecto</a:t>
            </a:r>
            <a:endParaRPr lang="es-ES" sz="1100" i="0" dirty="0">
              <a:solidFill>
                <a:srgbClr val="444444"/>
              </a:solidFill>
              <a:effectLst/>
              <a:latin typeface="Arial" panose="020B0604020202020204" pitchFamily="34" charset="0"/>
              <a:cs typeface="Arial" panose="020B0604020202020204" pitchFamily="34" charset="0"/>
            </a:endParaRPr>
          </a:p>
        </p:txBody>
      </p:sp>
      <p:sp>
        <p:nvSpPr>
          <p:cNvPr id="30" name="Título 1">
            <a:extLst>
              <a:ext uri="{FF2B5EF4-FFF2-40B4-BE49-F238E27FC236}">
                <a16:creationId xmlns:a16="http://schemas.microsoft.com/office/drawing/2014/main" id="{079974DF-D53C-4B00-A656-45F1A3A23D76}"/>
              </a:ext>
            </a:extLst>
          </p:cNvPr>
          <p:cNvSpPr txBox="1">
            <a:spLocks/>
          </p:cNvSpPr>
          <p:nvPr/>
        </p:nvSpPr>
        <p:spPr>
          <a:xfrm>
            <a:off x="5068206" y="3487001"/>
            <a:ext cx="979119" cy="6277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00" dirty="0">
                <a:solidFill>
                  <a:srgbClr val="444444"/>
                </a:solidFill>
                <a:latin typeface="Arial" panose="020B0604020202020204" pitchFamily="34" charset="0"/>
                <a:cs typeface="Arial" panose="020B0604020202020204" pitchFamily="34" charset="0"/>
              </a:rPr>
              <a:t>Cómo lo diseñó el analista</a:t>
            </a:r>
            <a:endParaRPr lang="es-ES" sz="1100" i="0" dirty="0">
              <a:solidFill>
                <a:srgbClr val="444444"/>
              </a:solidFill>
              <a:effectLst/>
              <a:latin typeface="Arial" panose="020B0604020202020204" pitchFamily="34" charset="0"/>
              <a:cs typeface="Arial" panose="020B0604020202020204" pitchFamily="34" charset="0"/>
            </a:endParaRPr>
          </a:p>
        </p:txBody>
      </p:sp>
      <p:sp>
        <p:nvSpPr>
          <p:cNvPr id="31" name="Título 1">
            <a:extLst>
              <a:ext uri="{FF2B5EF4-FFF2-40B4-BE49-F238E27FC236}">
                <a16:creationId xmlns:a16="http://schemas.microsoft.com/office/drawing/2014/main" id="{6D7CDA0F-530A-46BA-848C-5795F8BF7070}"/>
              </a:ext>
            </a:extLst>
          </p:cNvPr>
          <p:cNvSpPr txBox="1">
            <a:spLocks/>
          </p:cNvSpPr>
          <p:nvPr/>
        </p:nvSpPr>
        <p:spPr>
          <a:xfrm>
            <a:off x="6144677" y="3487001"/>
            <a:ext cx="1078206" cy="6277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00" dirty="0">
                <a:solidFill>
                  <a:srgbClr val="444444"/>
                </a:solidFill>
                <a:latin typeface="Arial" panose="020B0604020202020204" pitchFamily="34" charset="0"/>
                <a:cs typeface="Arial" panose="020B0604020202020204" pitchFamily="34" charset="0"/>
              </a:rPr>
              <a:t>Cómo lo hizo el programador</a:t>
            </a:r>
            <a:endParaRPr lang="es-ES" sz="1100" i="0" dirty="0">
              <a:solidFill>
                <a:srgbClr val="444444"/>
              </a:solidFill>
              <a:effectLst/>
              <a:latin typeface="Arial" panose="020B0604020202020204" pitchFamily="34" charset="0"/>
              <a:cs typeface="Arial" panose="020B0604020202020204" pitchFamily="34" charset="0"/>
            </a:endParaRPr>
          </a:p>
        </p:txBody>
      </p:sp>
      <p:sp>
        <p:nvSpPr>
          <p:cNvPr id="32" name="Título 1">
            <a:extLst>
              <a:ext uri="{FF2B5EF4-FFF2-40B4-BE49-F238E27FC236}">
                <a16:creationId xmlns:a16="http://schemas.microsoft.com/office/drawing/2014/main" id="{730F9959-1C47-48BA-BA2C-6B7EC0FD9F51}"/>
              </a:ext>
            </a:extLst>
          </p:cNvPr>
          <p:cNvSpPr txBox="1">
            <a:spLocks/>
          </p:cNvSpPr>
          <p:nvPr/>
        </p:nvSpPr>
        <p:spPr>
          <a:xfrm>
            <a:off x="7288926" y="3487000"/>
            <a:ext cx="979119" cy="6277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00" dirty="0">
                <a:solidFill>
                  <a:srgbClr val="444444"/>
                </a:solidFill>
                <a:latin typeface="Arial" panose="020B0604020202020204" pitchFamily="34" charset="0"/>
                <a:cs typeface="Arial" panose="020B0604020202020204" pitchFamily="34" charset="0"/>
              </a:rPr>
              <a:t>Cómo fueron las pruebas</a:t>
            </a:r>
            <a:endParaRPr lang="es-ES" sz="1100" i="0" dirty="0">
              <a:solidFill>
                <a:srgbClr val="444444"/>
              </a:solidFill>
              <a:effectLst/>
              <a:latin typeface="Arial" panose="020B0604020202020204" pitchFamily="34" charset="0"/>
              <a:cs typeface="Arial" panose="020B0604020202020204" pitchFamily="34" charset="0"/>
            </a:endParaRPr>
          </a:p>
        </p:txBody>
      </p:sp>
      <p:sp>
        <p:nvSpPr>
          <p:cNvPr id="35" name="Título 1">
            <a:extLst>
              <a:ext uri="{FF2B5EF4-FFF2-40B4-BE49-F238E27FC236}">
                <a16:creationId xmlns:a16="http://schemas.microsoft.com/office/drawing/2014/main" id="{440DDD1C-AE57-4D80-8469-7646C4735111}"/>
              </a:ext>
            </a:extLst>
          </p:cNvPr>
          <p:cNvSpPr txBox="1">
            <a:spLocks/>
          </p:cNvSpPr>
          <p:nvPr/>
        </p:nvSpPr>
        <p:spPr>
          <a:xfrm>
            <a:off x="8416416" y="3487000"/>
            <a:ext cx="979119" cy="6277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00" dirty="0">
                <a:solidFill>
                  <a:srgbClr val="444444"/>
                </a:solidFill>
                <a:latin typeface="Arial" panose="020B0604020202020204" pitchFamily="34" charset="0"/>
                <a:cs typeface="Arial" panose="020B0604020202020204" pitchFamily="34" charset="0"/>
              </a:rPr>
              <a:t>Que operaciones instalaron</a:t>
            </a:r>
            <a:endParaRPr lang="es-ES" sz="1100" i="0" dirty="0">
              <a:solidFill>
                <a:srgbClr val="444444"/>
              </a:solidFill>
              <a:effectLst/>
              <a:latin typeface="Arial" panose="020B0604020202020204" pitchFamily="34" charset="0"/>
              <a:cs typeface="Arial" panose="020B0604020202020204" pitchFamily="34" charset="0"/>
            </a:endParaRPr>
          </a:p>
        </p:txBody>
      </p:sp>
      <p:sp>
        <p:nvSpPr>
          <p:cNvPr id="36" name="Título 1">
            <a:extLst>
              <a:ext uri="{FF2B5EF4-FFF2-40B4-BE49-F238E27FC236}">
                <a16:creationId xmlns:a16="http://schemas.microsoft.com/office/drawing/2014/main" id="{1EE71A29-1A73-42C0-B0B3-D096B8DA16EE}"/>
              </a:ext>
            </a:extLst>
          </p:cNvPr>
          <p:cNvSpPr txBox="1">
            <a:spLocks/>
          </p:cNvSpPr>
          <p:nvPr/>
        </p:nvSpPr>
        <p:spPr>
          <a:xfrm>
            <a:off x="9522359" y="3487000"/>
            <a:ext cx="979119" cy="6277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00" dirty="0">
                <a:solidFill>
                  <a:srgbClr val="444444"/>
                </a:solidFill>
                <a:latin typeface="Arial" panose="020B0604020202020204" pitchFamily="34" charset="0"/>
                <a:cs typeface="Arial" panose="020B0604020202020204" pitchFamily="34" charset="0"/>
              </a:rPr>
              <a:t> Cómo lo describió el consultor de negocios</a:t>
            </a:r>
            <a:endParaRPr lang="es-ES" sz="1100" i="0" dirty="0">
              <a:solidFill>
                <a:srgbClr val="444444"/>
              </a:solidFill>
              <a:effectLst/>
              <a:latin typeface="Arial" panose="020B0604020202020204" pitchFamily="34" charset="0"/>
              <a:cs typeface="Arial" panose="020B0604020202020204" pitchFamily="34" charset="0"/>
            </a:endParaRPr>
          </a:p>
        </p:txBody>
      </p:sp>
      <p:sp>
        <p:nvSpPr>
          <p:cNvPr id="37" name="Título 1">
            <a:extLst>
              <a:ext uri="{FF2B5EF4-FFF2-40B4-BE49-F238E27FC236}">
                <a16:creationId xmlns:a16="http://schemas.microsoft.com/office/drawing/2014/main" id="{8795A73B-536B-4753-91E6-483636AA3B14}"/>
              </a:ext>
            </a:extLst>
          </p:cNvPr>
          <p:cNvSpPr txBox="1">
            <a:spLocks/>
          </p:cNvSpPr>
          <p:nvPr/>
        </p:nvSpPr>
        <p:spPr>
          <a:xfrm>
            <a:off x="10628302" y="3486999"/>
            <a:ext cx="979119" cy="6277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00" dirty="0">
                <a:solidFill>
                  <a:srgbClr val="444444"/>
                </a:solidFill>
                <a:latin typeface="Arial" panose="020B0604020202020204" pitchFamily="34" charset="0"/>
                <a:cs typeface="Arial" panose="020B0604020202020204" pitchFamily="34" charset="0"/>
              </a:rPr>
              <a:t>Lo que publicita el marketing</a:t>
            </a:r>
            <a:endParaRPr lang="es-ES" sz="1100" i="0" dirty="0">
              <a:solidFill>
                <a:srgbClr val="444444"/>
              </a:solidFill>
              <a:effectLst/>
              <a:latin typeface="Arial" panose="020B0604020202020204" pitchFamily="34" charset="0"/>
              <a:cs typeface="Arial" panose="020B0604020202020204" pitchFamily="34" charset="0"/>
            </a:endParaRPr>
          </a:p>
        </p:txBody>
      </p:sp>
      <p:sp>
        <p:nvSpPr>
          <p:cNvPr id="38" name="Título 1">
            <a:extLst>
              <a:ext uri="{FF2B5EF4-FFF2-40B4-BE49-F238E27FC236}">
                <a16:creationId xmlns:a16="http://schemas.microsoft.com/office/drawing/2014/main" id="{671DA7FE-03F6-4013-8B1A-4D271823CA6C}"/>
              </a:ext>
            </a:extLst>
          </p:cNvPr>
          <p:cNvSpPr txBox="1">
            <a:spLocks/>
          </p:cNvSpPr>
          <p:nvPr/>
        </p:nvSpPr>
        <p:spPr>
          <a:xfrm>
            <a:off x="1702666" y="5728552"/>
            <a:ext cx="979119" cy="6277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00" dirty="0">
                <a:solidFill>
                  <a:srgbClr val="444444"/>
                </a:solidFill>
                <a:latin typeface="Arial" panose="020B0604020202020204" pitchFamily="34" charset="0"/>
                <a:cs typeface="Arial" panose="020B0604020202020204" pitchFamily="34" charset="0"/>
              </a:rPr>
              <a:t>Cuando fue entregado</a:t>
            </a:r>
            <a:endParaRPr lang="es-ES" sz="1100" i="0" dirty="0">
              <a:solidFill>
                <a:srgbClr val="444444"/>
              </a:solidFill>
              <a:effectLst/>
              <a:latin typeface="Arial" panose="020B0604020202020204" pitchFamily="34" charset="0"/>
              <a:cs typeface="Arial" panose="020B0604020202020204" pitchFamily="34" charset="0"/>
            </a:endParaRPr>
          </a:p>
        </p:txBody>
      </p:sp>
      <p:sp>
        <p:nvSpPr>
          <p:cNvPr id="39" name="Título 1">
            <a:extLst>
              <a:ext uri="{FF2B5EF4-FFF2-40B4-BE49-F238E27FC236}">
                <a16:creationId xmlns:a16="http://schemas.microsoft.com/office/drawing/2014/main" id="{F05C5769-A6C1-442A-B807-ED04B46E09CA}"/>
              </a:ext>
            </a:extLst>
          </p:cNvPr>
          <p:cNvSpPr txBox="1">
            <a:spLocks/>
          </p:cNvSpPr>
          <p:nvPr/>
        </p:nvSpPr>
        <p:spPr>
          <a:xfrm>
            <a:off x="2862510" y="5738094"/>
            <a:ext cx="979119" cy="6277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00" dirty="0">
                <a:solidFill>
                  <a:srgbClr val="444444"/>
                </a:solidFill>
                <a:latin typeface="Arial" panose="020B0604020202020204" pitchFamily="34" charset="0"/>
                <a:cs typeface="Arial" panose="020B0604020202020204" pitchFamily="34" charset="0"/>
              </a:rPr>
              <a:t>Cómo se documentó el proyecto</a:t>
            </a:r>
            <a:endParaRPr lang="es-ES" sz="1100" i="0" dirty="0">
              <a:solidFill>
                <a:srgbClr val="444444"/>
              </a:solidFill>
              <a:effectLst/>
              <a:latin typeface="Arial" panose="020B0604020202020204" pitchFamily="34" charset="0"/>
              <a:cs typeface="Arial" panose="020B0604020202020204" pitchFamily="34" charset="0"/>
            </a:endParaRPr>
          </a:p>
        </p:txBody>
      </p:sp>
      <p:sp>
        <p:nvSpPr>
          <p:cNvPr id="40" name="Título 1">
            <a:extLst>
              <a:ext uri="{FF2B5EF4-FFF2-40B4-BE49-F238E27FC236}">
                <a16:creationId xmlns:a16="http://schemas.microsoft.com/office/drawing/2014/main" id="{E14445DE-C73D-4557-81C4-BFF53A2B7706}"/>
              </a:ext>
            </a:extLst>
          </p:cNvPr>
          <p:cNvSpPr txBox="1">
            <a:spLocks/>
          </p:cNvSpPr>
          <p:nvPr/>
        </p:nvSpPr>
        <p:spPr>
          <a:xfrm>
            <a:off x="3956282" y="5738094"/>
            <a:ext cx="979119" cy="6277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00" dirty="0">
                <a:solidFill>
                  <a:srgbClr val="444444"/>
                </a:solidFill>
                <a:latin typeface="Arial" panose="020B0604020202020204" pitchFamily="34" charset="0"/>
                <a:cs typeface="Arial" panose="020B0604020202020204" pitchFamily="34" charset="0"/>
              </a:rPr>
              <a:t> Cómo fue mantenido</a:t>
            </a:r>
            <a:endParaRPr lang="es-ES" sz="1100" i="0" dirty="0">
              <a:solidFill>
                <a:srgbClr val="444444"/>
              </a:solidFill>
              <a:effectLst/>
              <a:latin typeface="Arial" panose="020B0604020202020204" pitchFamily="34" charset="0"/>
              <a:cs typeface="Arial" panose="020B0604020202020204" pitchFamily="34" charset="0"/>
            </a:endParaRPr>
          </a:p>
        </p:txBody>
      </p:sp>
      <p:sp>
        <p:nvSpPr>
          <p:cNvPr id="41" name="Título 1">
            <a:extLst>
              <a:ext uri="{FF2B5EF4-FFF2-40B4-BE49-F238E27FC236}">
                <a16:creationId xmlns:a16="http://schemas.microsoft.com/office/drawing/2014/main" id="{53BEBE6D-4D1A-4BCE-AB26-9B7F047A5D3E}"/>
              </a:ext>
            </a:extLst>
          </p:cNvPr>
          <p:cNvSpPr txBox="1">
            <a:spLocks/>
          </p:cNvSpPr>
          <p:nvPr/>
        </p:nvSpPr>
        <p:spPr>
          <a:xfrm>
            <a:off x="5068206" y="5738094"/>
            <a:ext cx="979119" cy="6277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00" dirty="0">
                <a:solidFill>
                  <a:srgbClr val="444444"/>
                </a:solidFill>
                <a:latin typeface="Arial" panose="020B0604020202020204" pitchFamily="34" charset="0"/>
                <a:cs typeface="Arial" panose="020B0604020202020204" pitchFamily="34" charset="0"/>
              </a:rPr>
              <a:t>Cómo se facturó al cliente</a:t>
            </a:r>
            <a:endParaRPr lang="es-ES" sz="1100" i="0" dirty="0">
              <a:solidFill>
                <a:srgbClr val="444444"/>
              </a:solidFill>
              <a:effectLst/>
              <a:latin typeface="Arial" panose="020B0604020202020204" pitchFamily="34" charset="0"/>
              <a:cs typeface="Arial" panose="020B0604020202020204" pitchFamily="34" charset="0"/>
            </a:endParaRPr>
          </a:p>
        </p:txBody>
      </p:sp>
      <p:sp>
        <p:nvSpPr>
          <p:cNvPr id="42" name="Título 1">
            <a:extLst>
              <a:ext uri="{FF2B5EF4-FFF2-40B4-BE49-F238E27FC236}">
                <a16:creationId xmlns:a16="http://schemas.microsoft.com/office/drawing/2014/main" id="{47DB3A40-4176-4B01-BC48-78902556D2E8}"/>
              </a:ext>
            </a:extLst>
          </p:cNvPr>
          <p:cNvSpPr txBox="1">
            <a:spLocks/>
          </p:cNvSpPr>
          <p:nvPr/>
        </p:nvSpPr>
        <p:spPr>
          <a:xfrm>
            <a:off x="6165483" y="5738094"/>
            <a:ext cx="996617" cy="6277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00" dirty="0">
                <a:solidFill>
                  <a:srgbClr val="444444"/>
                </a:solidFill>
                <a:latin typeface="Arial" panose="020B0604020202020204" pitchFamily="34" charset="0"/>
                <a:cs typeface="Arial" panose="020B0604020202020204" pitchFamily="34" charset="0"/>
              </a:rPr>
              <a:t>El plan de recuperación ante desastres</a:t>
            </a:r>
            <a:endParaRPr lang="es-ES" sz="1100" i="0" dirty="0">
              <a:solidFill>
                <a:srgbClr val="444444"/>
              </a:solidFill>
              <a:effectLst/>
              <a:latin typeface="Arial" panose="020B0604020202020204" pitchFamily="34" charset="0"/>
              <a:cs typeface="Arial" panose="020B0604020202020204" pitchFamily="34" charset="0"/>
            </a:endParaRPr>
          </a:p>
        </p:txBody>
      </p:sp>
      <p:sp>
        <p:nvSpPr>
          <p:cNvPr id="44" name="Título 1">
            <a:extLst>
              <a:ext uri="{FF2B5EF4-FFF2-40B4-BE49-F238E27FC236}">
                <a16:creationId xmlns:a16="http://schemas.microsoft.com/office/drawing/2014/main" id="{7AFBB2C8-31D1-4AEB-8C65-A6A3FF9284C1}"/>
              </a:ext>
            </a:extLst>
          </p:cNvPr>
          <p:cNvSpPr txBox="1">
            <a:spLocks/>
          </p:cNvSpPr>
          <p:nvPr/>
        </p:nvSpPr>
        <p:spPr>
          <a:xfrm>
            <a:off x="7288925" y="5738094"/>
            <a:ext cx="979119" cy="6277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00" dirty="0">
                <a:solidFill>
                  <a:srgbClr val="444444"/>
                </a:solidFill>
                <a:latin typeface="Arial" panose="020B0604020202020204" pitchFamily="34" charset="0"/>
                <a:cs typeface="Arial" panose="020B0604020202020204" pitchFamily="34" charset="0"/>
              </a:rPr>
              <a:t> Cómo se desempeñó antes de entregarlo</a:t>
            </a:r>
            <a:endParaRPr lang="es-ES" sz="1100" i="0" dirty="0">
              <a:solidFill>
                <a:srgbClr val="444444"/>
              </a:solidFill>
              <a:effectLst/>
              <a:latin typeface="Arial" panose="020B0604020202020204" pitchFamily="34" charset="0"/>
              <a:cs typeface="Arial" panose="020B0604020202020204" pitchFamily="34" charset="0"/>
            </a:endParaRPr>
          </a:p>
        </p:txBody>
      </p:sp>
      <p:sp>
        <p:nvSpPr>
          <p:cNvPr id="45" name="Título 1">
            <a:extLst>
              <a:ext uri="{FF2B5EF4-FFF2-40B4-BE49-F238E27FC236}">
                <a16:creationId xmlns:a16="http://schemas.microsoft.com/office/drawing/2014/main" id="{8AD366C2-9513-4084-A190-2BC789F1947E}"/>
              </a:ext>
            </a:extLst>
          </p:cNvPr>
          <p:cNvSpPr txBox="1">
            <a:spLocks/>
          </p:cNvSpPr>
          <p:nvPr/>
        </p:nvSpPr>
        <p:spPr>
          <a:xfrm>
            <a:off x="8394178" y="5719012"/>
            <a:ext cx="979119" cy="6277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00" dirty="0">
                <a:solidFill>
                  <a:srgbClr val="444444"/>
                </a:solidFill>
                <a:latin typeface="Arial" panose="020B0604020202020204" pitchFamily="34" charset="0"/>
                <a:cs typeface="Arial" panose="020B0604020202020204" pitchFamily="34" charset="0"/>
              </a:rPr>
              <a:t>Cómo funcionó bajo sobrecarga</a:t>
            </a:r>
            <a:endParaRPr lang="es-ES" sz="1100" i="0" dirty="0">
              <a:solidFill>
                <a:srgbClr val="444444"/>
              </a:solidFill>
              <a:effectLst/>
              <a:latin typeface="Arial" panose="020B0604020202020204" pitchFamily="34" charset="0"/>
              <a:cs typeface="Arial" panose="020B0604020202020204" pitchFamily="34" charset="0"/>
            </a:endParaRPr>
          </a:p>
        </p:txBody>
      </p:sp>
      <p:sp>
        <p:nvSpPr>
          <p:cNvPr id="46" name="Título 1">
            <a:extLst>
              <a:ext uri="{FF2B5EF4-FFF2-40B4-BE49-F238E27FC236}">
                <a16:creationId xmlns:a16="http://schemas.microsoft.com/office/drawing/2014/main" id="{1BA23F0E-261E-4B2D-8F62-A5A89CB72460}"/>
              </a:ext>
            </a:extLst>
          </p:cNvPr>
          <p:cNvSpPr txBox="1">
            <a:spLocks/>
          </p:cNvSpPr>
          <p:nvPr/>
        </p:nvSpPr>
        <p:spPr>
          <a:xfrm>
            <a:off x="9522358" y="5719011"/>
            <a:ext cx="979119" cy="6277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00" dirty="0">
                <a:solidFill>
                  <a:srgbClr val="444444"/>
                </a:solidFill>
                <a:latin typeface="Arial" panose="020B0604020202020204" pitchFamily="34" charset="0"/>
                <a:cs typeface="Arial" panose="020B0604020202020204" pitchFamily="34" charset="0"/>
              </a:rPr>
              <a:t>Que paso después de la discusión</a:t>
            </a:r>
            <a:endParaRPr lang="es-ES" sz="1100" i="0" dirty="0">
              <a:solidFill>
                <a:srgbClr val="444444"/>
              </a:solidFill>
              <a:effectLst/>
              <a:latin typeface="Arial" panose="020B0604020202020204" pitchFamily="34" charset="0"/>
              <a:cs typeface="Arial" panose="020B0604020202020204" pitchFamily="34" charset="0"/>
            </a:endParaRPr>
          </a:p>
        </p:txBody>
      </p:sp>
      <p:sp>
        <p:nvSpPr>
          <p:cNvPr id="47" name="Título 1">
            <a:extLst>
              <a:ext uri="{FF2B5EF4-FFF2-40B4-BE49-F238E27FC236}">
                <a16:creationId xmlns:a16="http://schemas.microsoft.com/office/drawing/2014/main" id="{52E6C16D-9801-4A62-844E-8FA5E30D3627}"/>
              </a:ext>
            </a:extLst>
          </p:cNvPr>
          <p:cNvSpPr txBox="1">
            <a:spLocks/>
          </p:cNvSpPr>
          <p:nvPr/>
        </p:nvSpPr>
        <p:spPr>
          <a:xfrm>
            <a:off x="10628302" y="5728549"/>
            <a:ext cx="979119" cy="6277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00" dirty="0">
                <a:solidFill>
                  <a:srgbClr val="444444"/>
                </a:solidFill>
                <a:latin typeface="Arial" panose="020B0604020202020204" pitchFamily="34" charset="0"/>
                <a:cs typeface="Arial" panose="020B0604020202020204" pitchFamily="34" charset="0"/>
              </a:rPr>
              <a:t>Lo que el cliente realmente necesitaba</a:t>
            </a:r>
            <a:endParaRPr lang="es-ES" sz="1100" i="0" dirty="0">
              <a:solidFill>
                <a:srgbClr val="44444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64941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Roles de la Metodología Scrum</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130</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1787044" y="1749546"/>
            <a:ext cx="9945546" cy="34755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Con la </a:t>
            </a:r>
            <a:r>
              <a:rPr lang="es-ES" sz="2000" b="1" dirty="0">
                <a:solidFill>
                  <a:srgbClr val="444444"/>
                </a:solidFill>
                <a:latin typeface="Arial" panose="020B0604020202020204" pitchFamily="34" charset="0"/>
                <a:cs typeface="Arial" panose="020B0604020202020204" pitchFamily="34" charset="0"/>
              </a:rPr>
              <a:t>metodología Scrum</a:t>
            </a:r>
            <a:r>
              <a:rPr lang="es-ES" sz="2000" dirty="0">
                <a:solidFill>
                  <a:srgbClr val="444444"/>
                </a:solidFill>
                <a:latin typeface="Arial" panose="020B0604020202020204" pitchFamily="34" charset="0"/>
                <a:cs typeface="Arial" panose="020B0604020202020204" pitchFamily="34" charset="0"/>
              </a:rPr>
              <a:t>, el equipo tiene como foco entregar valor y ofrecer resultados de calidad que permitan cumplir los objetivos de negocio del cliente.</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Para ello, los equipos de Scrum son </a:t>
            </a:r>
            <a:r>
              <a:rPr lang="es-ES" sz="2000" b="1" dirty="0">
                <a:solidFill>
                  <a:srgbClr val="444444"/>
                </a:solidFill>
                <a:latin typeface="Arial" panose="020B0604020202020204" pitchFamily="34" charset="0"/>
                <a:cs typeface="Arial" panose="020B0604020202020204" pitchFamily="34" charset="0"/>
              </a:rPr>
              <a:t>autoorganizados y multifuncionales</a:t>
            </a:r>
            <a:r>
              <a:rPr lang="es-ES" sz="2000" dirty="0">
                <a:solidFill>
                  <a:srgbClr val="444444"/>
                </a:solidFill>
                <a:latin typeface="Arial" panose="020B0604020202020204" pitchFamily="34" charset="0"/>
                <a:cs typeface="Arial" panose="020B0604020202020204" pitchFamily="34" charset="0"/>
              </a:rPr>
              <a:t>. Es decir, cada uno es responsable de unas tareas determinadas y de terminarlas en los tiempos acordados. Esto garantiza la entrega de valor del equipo completo, sin necesidad de ayuda o la supervisión minuciosa de otros miembros de la organización.</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En Scrum existen 3 roles muy importantes :</a:t>
            </a:r>
          </a:p>
          <a:p>
            <a:pPr marL="342900" indent="-342900" algn="just">
              <a:buFont typeface="Arial" panose="020B0604020202020204" pitchFamily="34" charset="0"/>
              <a:buChar char="•"/>
            </a:pPr>
            <a:r>
              <a:rPr lang="es-ES" sz="2000" dirty="0" err="1">
                <a:solidFill>
                  <a:srgbClr val="444444"/>
                </a:solidFill>
                <a:latin typeface="Arial" panose="020B0604020202020204" pitchFamily="34" charset="0"/>
                <a:cs typeface="Arial" panose="020B0604020202020204" pitchFamily="34" charset="0"/>
              </a:rPr>
              <a:t>Product</a:t>
            </a:r>
            <a:r>
              <a:rPr lang="es-ES" sz="2000" dirty="0">
                <a:solidFill>
                  <a:srgbClr val="444444"/>
                </a:solidFill>
                <a:latin typeface="Arial" panose="020B0604020202020204" pitchFamily="34" charset="0"/>
                <a:cs typeface="Arial" panose="020B0604020202020204" pitchFamily="34" charset="0"/>
              </a:rPr>
              <a:t> </a:t>
            </a:r>
            <a:r>
              <a:rPr lang="es-ES" sz="2000" dirty="0" err="1">
                <a:solidFill>
                  <a:srgbClr val="444444"/>
                </a:solidFill>
                <a:latin typeface="Arial" panose="020B0604020202020204" pitchFamily="34" charset="0"/>
                <a:cs typeface="Arial" panose="020B0604020202020204" pitchFamily="34" charset="0"/>
              </a:rPr>
              <a:t>Owner</a:t>
            </a:r>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Scrum Master</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Equipo de desarrollo.</a:t>
            </a:r>
          </a:p>
        </p:txBody>
      </p:sp>
    </p:spTree>
    <p:extLst>
      <p:ext uri="{BB962C8B-B14F-4D97-AF65-F5344CB8AC3E}">
        <p14:creationId xmlns:p14="http://schemas.microsoft.com/office/powerpoint/2010/main" val="32392727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Roles de la Metodología Scrum</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131</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1787044" y="1749546"/>
            <a:ext cx="9945546" cy="31969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b="1" dirty="0" err="1">
                <a:solidFill>
                  <a:srgbClr val="444444"/>
                </a:solidFill>
                <a:latin typeface="Arial" panose="020B0604020202020204" pitchFamily="34" charset="0"/>
                <a:cs typeface="Arial" panose="020B0604020202020204" pitchFamily="34" charset="0"/>
              </a:rPr>
              <a:t>Product</a:t>
            </a:r>
            <a:r>
              <a:rPr lang="es-ES" sz="2000" b="1" dirty="0">
                <a:solidFill>
                  <a:srgbClr val="444444"/>
                </a:solidFill>
                <a:latin typeface="Arial" panose="020B0604020202020204" pitchFamily="34" charset="0"/>
                <a:cs typeface="Arial" panose="020B0604020202020204" pitchFamily="34" charset="0"/>
              </a:rPr>
              <a:t> </a:t>
            </a:r>
            <a:r>
              <a:rPr lang="es-ES" sz="2000" b="1" dirty="0" err="1">
                <a:solidFill>
                  <a:srgbClr val="444444"/>
                </a:solidFill>
                <a:latin typeface="Arial" panose="020B0604020202020204" pitchFamily="34" charset="0"/>
                <a:cs typeface="Arial" panose="020B0604020202020204" pitchFamily="34" charset="0"/>
              </a:rPr>
              <a:t>Owner</a:t>
            </a:r>
            <a:r>
              <a:rPr lang="es-ES" sz="2000" b="1" dirty="0">
                <a:solidFill>
                  <a:srgbClr val="444444"/>
                </a:solidFill>
                <a:latin typeface="Arial" panose="020B0604020202020204" pitchFamily="34" charset="0"/>
                <a:cs typeface="Arial" panose="020B0604020202020204" pitchFamily="34" charset="0"/>
              </a:rPr>
              <a:t>:</a:t>
            </a:r>
          </a:p>
          <a:p>
            <a:pPr marL="342900" indent="-342900" algn="just">
              <a:buFont typeface="Arial" panose="020B0604020202020204" pitchFamily="34" charset="0"/>
              <a:buChar char="•"/>
            </a:pPr>
            <a:endParaRPr lang="es-ES" sz="2000" b="1"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Es el responsable de maximizar el valor del trabajo del equipo de desarrollo. La maximización del valor del trabajo viene de la mano de una buena gestión del </a:t>
            </a:r>
            <a:r>
              <a:rPr lang="es-ES" sz="2000" b="1" dirty="0" err="1">
                <a:solidFill>
                  <a:srgbClr val="444444"/>
                </a:solidFill>
                <a:latin typeface="Arial" panose="020B0604020202020204" pitchFamily="34" charset="0"/>
                <a:cs typeface="Arial" panose="020B0604020202020204" pitchFamily="34" charset="0"/>
              </a:rPr>
              <a:t>Product</a:t>
            </a:r>
            <a:r>
              <a:rPr lang="es-ES" sz="2000" b="1" dirty="0">
                <a:solidFill>
                  <a:srgbClr val="444444"/>
                </a:solidFill>
                <a:latin typeface="Arial" panose="020B0604020202020204" pitchFamily="34" charset="0"/>
                <a:cs typeface="Arial" panose="020B0604020202020204" pitchFamily="34" charset="0"/>
              </a:rPr>
              <a:t> Backlog</a:t>
            </a:r>
            <a:r>
              <a:rPr lang="es-ES" sz="2000" dirty="0">
                <a:solidFill>
                  <a:srgbClr val="444444"/>
                </a:solidFill>
                <a:latin typeface="Arial" panose="020B0604020202020204" pitchFamily="34" charset="0"/>
                <a:cs typeface="Arial" panose="020B0604020202020204" pitchFamily="34" charset="0"/>
              </a:rPr>
              <a:t>, el cual explicaremos más adelante.</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El </a:t>
            </a:r>
            <a:r>
              <a:rPr lang="es-ES" sz="2000" b="1" dirty="0" err="1">
                <a:solidFill>
                  <a:srgbClr val="444444"/>
                </a:solidFill>
                <a:latin typeface="Arial" panose="020B0604020202020204" pitchFamily="34" charset="0"/>
                <a:cs typeface="Arial" panose="020B0604020202020204" pitchFamily="34" charset="0"/>
              </a:rPr>
              <a:t>Product</a:t>
            </a:r>
            <a:r>
              <a:rPr lang="es-ES" sz="2000" b="1" dirty="0">
                <a:solidFill>
                  <a:srgbClr val="444444"/>
                </a:solidFill>
                <a:latin typeface="Arial" panose="020B0604020202020204" pitchFamily="34" charset="0"/>
                <a:cs typeface="Arial" panose="020B0604020202020204" pitchFamily="34" charset="0"/>
              </a:rPr>
              <a:t> </a:t>
            </a:r>
            <a:r>
              <a:rPr lang="es-ES" sz="2000" b="1" dirty="0" err="1">
                <a:solidFill>
                  <a:srgbClr val="444444"/>
                </a:solidFill>
                <a:latin typeface="Arial" panose="020B0604020202020204" pitchFamily="34" charset="0"/>
                <a:cs typeface="Arial" panose="020B0604020202020204" pitchFamily="34" charset="0"/>
              </a:rPr>
              <a:t>owner</a:t>
            </a:r>
            <a:r>
              <a:rPr lang="es-ES" sz="2000" dirty="0">
                <a:solidFill>
                  <a:srgbClr val="444444"/>
                </a:solidFill>
                <a:latin typeface="Arial" panose="020B0604020202020204" pitchFamily="34" charset="0"/>
                <a:cs typeface="Arial" panose="020B0604020202020204" pitchFamily="34" charset="0"/>
              </a:rPr>
              <a:t> es el único perfil que habla constantemente con el cliente, lo que le obliga a tener muchos conocimientos sobre negocio.</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Para finalizar, un </a:t>
            </a:r>
            <a:r>
              <a:rPr lang="es-ES" sz="2000" b="1" dirty="0">
                <a:solidFill>
                  <a:srgbClr val="444444"/>
                </a:solidFill>
                <a:latin typeface="Arial" panose="020B0604020202020204" pitchFamily="34" charset="0"/>
                <a:cs typeface="Arial" panose="020B0604020202020204" pitchFamily="34" charset="0"/>
              </a:rPr>
              <a:t>equipo Scrum</a:t>
            </a:r>
            <a:r>
              <a:rPr lang="es-ES" sz="2000" dirty="0">
                <a:solidFill>
                  <a:srgbClr val="444444"/>
                </a:solidFill>
                <a:latin typeface="Arial" panose="020B0604020202020204" pitchFamily="34" charset="0"/>
                <a:cs typeface="Arial" panose="020B0604020202020204" pitchFamily="34" charset="0"/>
              </a:rPr>
              <a:t> debe tener solo un </a:t>
            </a:r>
            <a:r>
              <a:rPr lang="es-ES" sz="2000" dirty="0" err="1">
                <a:solidFill>
                  <a:srgbClr val="444444"/>
                </a:solidFill>
                <a:latin typeface="Arial" panose="020B0604020202020204" pitchFamily="34" charset="0"/>
                <a:cs typeface="Arial" panose="020B0604020202020204" pitchFamily="34" charset="0"/>
              </a:rPr>
              <a:t>Product</a:t>
            </a:r>
            <a:r>
              <a:rPr lang="es-ES" sz="2000" dirty="0">
                <a:solidFill>
                  <a:srgbClr val="444444"/>
                </a:solidFill>
                <a:latin typeface="Arial" panose="020B0604020202020204" pitchFamily="34" charset="0"/>
                <a:cs typeface="Arial" panose="020B0604020202020204" pitchFamily="34" charset="0"/>
              </a:rPr>
              <a:t> </a:t>
            </a:r>
            <a:r>
              <a:rPr lang="es-ES" sz="2000" dirty="0" err="1">
                <a:solidFill>
                  <a:srgbClr val="444444"/>
                </a:solidFill>
                <a:latin typeface="Arial" panose="020B0604020202020204" pitchFamily="34" charset="0"/>
                <a:cs typeface="Arial" panose="020B0604020202020204" pitchFamily="34" charset="0"/>
              </a:rPr>
              <a:t>Owner</a:t>
            </a:r>
            <a:r>
              <a:rPr lang="es-ES" sz="2000" dirty="0">
                <a:solidFill>
                  <a:srgbClr val="444444"/>
                </a:solidFill>
                <a:latin typeface="Arial" panose="020B0604020202020204" pitchFamily="34" charset="0"/>
                <a:cs typeface="Arial" panose="020B0604020202020204" pitchFamily="34" charset="0"/>
              </a:rPr>
              <a:t> y este puede ser parte del equipo de desarrollo. </a:t>
            </a:r>
          </a:p>
        </p:txBody>
      </p:sp>
      <p:pic>
        <p:nvPicPr>
          <p:cNvPr id="8" name="Imagen 7">
            <a:extLst>
              <a:ext uri="{FF2B5EF4-FFF2-40B4-BE49-F238E27FC236}">
                <a16:creationId xmlns:a16="http://schemas.microsoft.com/office/drawing/2014/main" id="{DC39E380-5F77-4377-AD70-81C629D4AFD6}"/>
              </a:ext>
            </a:extLst>
          </p:cNvPr>
          <p:cNvPicPr>
            <a:picLocks noChangeAspect="1"/>
          </p:cNvPicPr>
          <p:nvPr/>
        </p:nvPicPr>
        <p:blipFill>
          <a:blip r:embed="rId3">
            <a:extLst>
              <a:ext uri="{28A0092B-C50C-407E-A947-70E740481C1C}">
                <a14:useLocalDpi xmlns:a14="http://schemas.microsoft.com/office/drawing/2010/main" val="0"/>
              </a:ext>
            </a:extLst>
          </a:blip>
          <a:srcRect t="1804" b="1804"/>
          <a:stretch/>
        </p:blipFill>
        <p:spPr>
          <a:xfrm>
            <a:off x="5936383" y="4660069"/>
            <a:ext cx="3630528" cy="18788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0172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Roles de la Metodología Scrum</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132</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1787044" y="1749546"/>
            <a:ext cx="9945546" cy="23347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Scrum Master:</a:t>
            </a:r>
          </a:p>
          <a:p>
            <a:pPr marL="342900" indent="-342900" algn="just">
              <a:buFont typeface="Arial" panose="020B0604020202020204" pitchFamily="34" charset="0"/>
              <a:buChar char="•"/>
            </a:pPr>
            <a:endParaRPr lang="es-ES" sz="2000" b="1"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Es el responsable de que las </a:t>
            </a:r>
            <a:r>
              <a:rPr lang="es-ES" sz="2000" b="1" dirty="0">
                <a:solidFill>
                  <a:srgbClr val="444444"/>
                </a:solidFill>
                <a:latin typeface="Arial" panose="020B0604020202020204" pitchFamily="34" charset="0"/>
                <a:cs typeface="Arial" panose="020B0604020202020204" pitchFamily="34" charset="0"/>
              </a:rPr>
              <a:t>técnicas Scrum</a:t>
            </a:r>
            <a:r>
              <a:rPr lang="es-ES" sz="2000" dirty="0">
                <a:solidFill>
                  <a:srgbClr val="444444"/>
                </a:solidFill>
                <a:latin typeface="Arial" panose="020B0604020202020204" pitchFamily="34" charset="0"/>
                <a:cs typeface="Arial" panose="020B0604020202020204" pitchFamily="34" charset="0"/>
              </a:rPr>
              <a:t> sean comprendidas y aplicadas en la organización. Es el manager de Scrum, un líder que se encarga de eliminar impedimentos o inconvenientes que tenga el equipo dentro de un sprint.</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Dentro de la organización, el Scrum Master tiene la labor de ayudar en la adopción de esta metodología en todos los equipos. </a:t>
            </a:r>
          </a:p>
        </p:txBody>
      </p:sp>
      <p:pic>
        <p:nvPicPr>
          <p:cNvPr id="8" name="Imagen 7">
            <a:extLst>
              <a:ext uri="{FF2B5EF4-FFF2-40B4-BE49-F238E27FC236}">
                <a16:creationId xmlns:a16="http://schemas.microsoft.com/office/drawing/2014/main" id="{DC39E380-5F77-4377-AD70-81C629D4AFD6}"/>
              </a:ext>
            </a:extLst>
          </p:cNvPr>
          <p:cNvPicPr>
            <a:picLocks noChangeAspect="1"/>
          </p:cNvPicPr>
          <p:nvPr/>
        </p:nvPicPr>
        <p:blipFill>
          <a:blip r:embed="rId3">
            <a:extLst>
              <a:ext uri="{28A0092B-C50C-407E-A947-70E740481C1C}">
                <a14:useLocalDpi xmlns:a14="http://schemas.microsoft.com/office/drawing/2010/main" val="0"/>
              </a:ext>
            </a:extLst>
          </a:blip>
          <a:srcRect t="1804" b="1804"/>
          <a:stretch/>
        </p:blipFill>
        <p:spPr>
          <a:xfrm>
            <a:off x="5936383" y="4660069"/>
            <a:ext cx="3630528" cy="18788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49714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Roles de la Metodología Scrum</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133</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1787044" y="1749545"/>
            <a:ext cx="9945546" cy="264844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Equipo de desarrollo:</a:t>
            </a:r>
          </a:p>
          <a:p>
            <a:pPr marL="342900" indent="-342900" algn="just">
              <a:buFont typeface="Arial" panose="020B0604020202020204" pitchFamily="34" charset="0"/>
              <a:buChar char="•"/>
            </a:pPr>
            <a:endParaRPr lang="es-ES" sz="2000" b="1"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Son los encargados de realizar las </a:t>
            </a:r>
            <a:r>
              <a:rPr lang="es-ES" sz="2000" b="1" dirty="0">
                <a:solidFill>
                  <a:srgbClr val="444444"/>
                </a:solidFill>
                <a:latin typeface="Arial" panose="020B0604020202020204" pitchFamily="34" charset="0"/>
                <a:cs typeface="Arial" panose="020B0604020202020204" pitchFamily="34" charset="0"/>
              </a:rPr>
              <a:t>tareas priorizadas por el </a:t>
            </a:r>
            <a:r>
              <a:rPr lang="es-ES" sz="2000" b="1" dirty="0" err="1">
                <a:solidFill>
                  <a:srgbClr val="444444"/>
                </a:solidFill>
                <a:latin typeface="Arial" panose="020B0604020202020204" pitchFamily="34" charset="0"/>
                <a:cs typeface="Arial" panose="020B0604020202020204" pitchFamily="34" charset="0"/>
              </a:rPr>
              <a:t>Product</a:t>
            </a:r>
            <a:r>
              <a:rPr lang="es-ES" sz="2000" b="1" dirty="0">
                <a:solidFill>
                  <a:srgbClr val="444444"/>
                </a:solidFill>
                <a:latin typeface="Arial" panose="020B0604020202020204" pitchFamily="34" charset="0"/>
                <a:cs typeface="Arial" panose="020B0604020202020204" pitchFamily="34" charset="0"/>
              </a:rPr>
              <a:t> </a:t>
            </a:r>
            <a:r>
              <a:rPr lang="es-ES" sz="2000" b="1" dirty="0" err="1">
                <a:solidFill>
                  <a:srgbClr val="444444"/>
                </a:solidFill>
                <a:latin typeface="Arial" panose="020B0604020202020204" pitchFamily="34" charset="0"/>
                <a:cs typeface="Arial" panose="020B0604020202020204" pitchFamily="34" charset="0"/>
              </a:rPr>
              <a:t>Owner</a:t>
            </a:r>
            <a:r>
              <a:rPr lang="es-ES" sz="2000" dirty="0">
                <a:solidFill>
                  <a:srgbClr val="444444"/>
                </a:solidFill>
                <a:latin typeface="Arial" panose="020B0604020202020204" pitchFamily="34" charset="0"/>
                <a:cs typeface="Arial" panose="020B0604020202020204" pitchFamily="34" charset="0"/>
              </a:rPr>
              <a:t>. Es un equipo multifuncional y </a:t>
            </a:r>
            <a:r>
              <a:rPr lang="es-ES" sz="2000" dirty="0" err="1">
                <a:solidFill>
                  <a:srgbClr val="444444"/>
                </a:solidFill>
                <a:latin typeface="Arial" panose="020B0604020202020204" pitchFamily="34" charset="0"/>
                <a:cs typeface="Arial" panose="020B0604020202020204" pitchFamily="34" charset="0"/>
              </a:rPr>
              <a:t>auto-organizado</a:t>
            </a:r>
            <a:r>
              <a:rPr lang="es-ES" sz="2000" dirty="0">
                <a:solidFill>
                  <a:srgbClr val="444444"/>
                </a:solidFill>
                <a:latin typeface="Arial" panose="020B0604020202020204" pitchFamily="34" charset="0"/>
                <a:cs typeface="Arial" panose="020B0604020202020204" pitchFamily="34" charset="0"/>
              </a:rPr>
              <a:t>. Son los únicos que estiman las tareas del </a:t>
            </a:r>
            <a:r>
              <a:rPr lang="es-ES" sz="2000" dirty="0" err="1">
                <a:solidFill>
                  <a:srgbClr val="444444"/>
                </a:solidFill>
                <a:latin typeface="Arial" panose="020B0604020202020204" pitchFamily="34" charset="0"/>
                <a:cs typeface="Arial" panose="020B0604020202020204" pitchFamily="34" charset="0"/>
              </a:rPr>
              <a:t>product</a:t>
            </a:r>
            <a:r>
              <a:rPr lang="es-ES" sz="2000" dirty="0">
                <a:solidFill>
                  <a:srgbClr val="444444"/>
                </a:solidFill>
                <a:latin typeface="Arial" panose="020B0604020202020204" pitchFamily="34" charset="0"/>
                <a:cs typeface="Arial" panose="020B0604020202020204" pitchFamily="34" charset="0"/>
              </a:rPr>
              <a:t> backlog, sin dejarse influenciar por nadie.</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Los </a:t>
            </a:r>
            <a:r>
              <a:rPr lang="es-ES" sz="2000" b="1" dirty="0">
                <a:solidFill>
                  <a:srgbClr val="444444"/>
                </a:solidFill>
                <a:latin typeface="Arial" panose="020B0604020202020204" pitchFamily="34" charset="0"/>
                <a:cs typeface="Arial" panose="020B0604020202020204" pitchFamily="34" charset="0"/>
              </a:rPr>
              <a:t>equipos de desarrollo</a:t>
            </a:r>
            <a:r>
              <a:rPr lang="es-ES" sz="2000" dirty="0">
                <a:solidFill>
                  <a:srgbClr val="444444"/>
                </a:solidFill>
                <a:latin typeface="Arial" panose="020B0604020202020204" pitchFamily="34" charset="0"/>
                <a:cs typeface="Arial" panose="020B0604020202020204" pitchFamily="34" charset="0"/>
              </a:rPr>
              <a:t> no tienen </a:t>
            </a:r>
            <a:r>
              <a:rPr lang="es-ES" sz="2000" dirty="0" err="1">
                <a:solidFill>
                  <a:srgbClr val="444444"/>
                </a:solidFill>
                <a:latin typeface="Arial" panose="020B0604020202020204" pitchFamily="34" charset="0"/>
                <a:cs typeface="Arial" panose="020B0604020202020204" pitchFamily="34" charset="0"/>
              </a:rPr>
              <a:t>sub-equipos</a:t>
            </a:r>
            <a:r>
              <a:rPr lang="es-ES" sz="2000" dirty="0">
                <a:solidFill>
                  <a:srgbClr val="444444"/>
                </a:solidFill>
                <a:latin typeface="Arial" panose="020B0604020202020204" pitchFamily="34" charset="0"/>
                <a:cs typeface="Arial" panose="020B0604020202020204" pitchFamily="34" charset="0"/>
              </a:rPr>
              <a:t> o especialistas. La finalidad de esto es transmitir la responsabilidad compartida si no se llegan a realizar todas las tareas de un sprint.</a:t>
            </a:r>
          </a:p>
        </p:txBody>
      </p:sp>
      <p:pic>
        <p:nvPicPr>
          <p:cNvPr id="8" name="Imagen 7">
            <a:extLst>
              <a:ext uri="{FF2B5EF4-FFF2-40B4-BE49-F238E27FC236}">
                <a16:creationId xmlns:a16="http://schemas.microsoft.com/office/drawing/2014/main" id="{DC39E380-5F77-4377-AD70-81C629D4AFD6}"/>
              </a:ext>
            </a:extLst>
          </p:cNvPr>
          <p:cNvPicPr>
            <a:picLocks noChangeAspect="1"/>
          </p:cNvPicPr>
          <p:nvPr/>
        </p:nvPicPr>
        <p:blipFill>
          <a:blip r:embed="rId3">
            <a:extLst>
              <a:ext uri="{28A0092B-C50C-407E-A947-70E740481C1C}">
                <a14:useLocalDpi xmlns:a14="http://schemas.microsoft.com/office/drawing/2010/main" val="0"/>
              </a:ext>
            </a:extLst>
          </a:blip>
          <a:srcRect t="1804" b="1804"/>
          <a:stretch/>
        </p:blipFill>
        <p:spPr>
          <a:xfrm>
            <a:off x="5936383" y="4660069"/>
            <a:ext cx="3630528" cy="18788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347367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Hitos de la Metodología Scrum</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134</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2528346" y="2108494"/>
            <a:ext cx="8462945" cy="33493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Los hitos de la Metodología de trabajo Scrum</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El desarrollo iterativo se realiza en un sprint, que contiene los siguientes eventos:</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Sprint</a:t>
            </a:r>
          </a:p>
          <a:p>
            <a:pPr marL="342900" indent="-342900" algn="just">
              <a:buFont typeface="Arial" panose="020B0604020202020204" pitchFamily="34" charset="0"/>
              <a:buChar char="•"/>
            </a:pPr>
            <a:r>
              <a:rPr lang="es-ES" sz="2000" dirty="0" err="1">
                <a:solidFill>
                  <a:srgbClr val="444444"/>
                </a:solidFill>
                <a:latin typeface="Arial" panose="020B0604020202020204" pitchFamily="34" charset="0"/>
                <a:cs typeface="Arial" panose="020B0604020202020204" pitchFamily="34" charset="0"/>
              </a:rPr>
              <a:t>Planning</a:t>
            </a:r>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err="1">
                <a:solidFill>
                  <a:srgbClr val="444444"/>
                </a:solidFill>
                <a:latin typeface="Arial" panose="020B0604020202020204" pitchFamily="34" charset="0"/>
                <a:cs typeface="Arial" panose="020B0604020202020204" pitchFamily="34" charset="0"/>
              </a:rPr>
              <a:t>Daily</a:t>
            </a:r>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Meeting</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Sprint </a:t>
            </a:r>
            <a:r>
              <a:rPr lang="es-ES" sz="2000" dirty="0" err="1">
                <a:solidFill>
                  <a:srgbClr val="444444"/>
                </a:solidFill>
                <a:latin typeface="Arial" panose="020B0604020202020204" pitchFamily="34" charset="0"/>
                <a:cs typeface="Arial" panose="020B0604020202020204" pitchFamily="34" charset="0"/>
              </a:rPr>
              <a:t>review</a:t>
            </a:r>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Sprint </a:t>
            </a:r>
            <a:r>
              <a:rPr lang="es-ES" sz="2000" dirty="0" err="1">
                <a:solidFill>
                  <a:srgbClr val="444444"/>
                </a:solidFill>
                <a:latin typeface="Arial" panose="020B0604020202020204" pitchFamily="34" charset="0"/>
                <a:cs typeface="Arial" panose="020B0604020202020204" pitchFamily="34" charset="0"/>
              </a:rPr>
              <a:t>retrospective</a:t>
            </a:r>
            <a:endParaRPr lang="es-ES" sz="2000" dirty="0">
              <a:solidFill>
                <a:srgbClr val="44444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93226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Hitos de la Metodología Scrum</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135</a:t>
            </a:fld>
            <a:endParaRPr lang="es-CL"/>
          </a:p>
        </p:txBody>
      </p:sp>
      <p:pic>
        <p:nvPicPr>
          <p:cNvPr id="8" name="Imagen 7">
            <a:extLst>
              <a:ext uri="{FF2B5EF4-FFF2-40B4-BE49-F238E27FC236}">
                <a16:creationId xmlns:a16="http://schemas.microsoft.com/office/drawing/2014/main" id="{DC39E380-5F77-4377-AD70-81C629D4AFD6}"/>
              </a:ext>
            </a:extLst>
          </p:cNvPr>
          <p:cNvPicPr>
            <a:picLocks noChangeAspect="1"/>
          </p:cNvPicPr>
          <p:nvPr/>
        </p:nvPicPr>
        <p:blipFill>
          <a:blip r:embed="rId3">
            <a:extLst>
              <a:ext uri="{28A0092B-C50C-407E-A947-70E740481C1C}">
                <a14:useLocalDpi xmlns:a14="http://schemas.microsoft.com/office/drawing/2010/main" val="0"/>
              </a:ext>
            </a:extLst>
          </a:blip>
          <a:srcRect t="38" b="38"/>
          <a:stretch/>
        </p:blipFill>
        <p:spPr>
          <a:xfrm>
            <a:off x="2671276" y="1381986"/>
            <a:ext cx="8170895" cy="50614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911405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Hitos de la Metodología Scrum</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136</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2528344" y="1754339"/>
            <a:ext cx="8462945" cy="20662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Sprint</a:t>
            </a:r>
          </a:p>
          <a:p>
            <a:pPr algn="just"/>
            <a:r>
              <a:rPr lang="es-ES" sz="2000" dirty="0">
                <a:solidFill>
                  <a:srgbClr val="444444"/>
                </a:solidFill>
                <a:latin typeface="Arial" panose="020B0604020202020204" pitchFamily="34" charset="0"/>
                <a:cs typeface="Arial" panose="020B0604020202020204" pitchFamily="34" charset="0"/>
              </a:rPr>
              <a:t>El sprint es el corazón de Scrum, es el contenedor de los demás hitos del proceso. Todo lo que ocurre en una iteración para entregar valor está dentro de un sprint. La duración máxima es de un mes, el tiempo se determina en base al nivel de comunicación que el cliente quiere tener con el equipo. Los </a:t>
            </a:r>
            <a:r>
              <a:rPr lang="es-ES" sz="2000" dirty="0" err="1">
                <a:solidFill>
                  <a:srgbClr val="444444"/>
                </a:solidFill>
                <a:latin typeface="Arial" panose="020B0604020202020204" pitchFamily="34" charset="0"/>
                <a:cs typeface="Arial" panose="020B0604020202020204" pitchFamily="34" charset="0"/>
              </a:rPr>
              <a:t>sprints</a:t>
            </a:r>
            <a:r>
              <a:rPr lang="es-ES" sz="2000" dirty="0">
                <a:solidFill>
                  <a:srgbClr val="444444"/>
                </a:solidFill>
                <a:latin typeface="Arial" panose="020B0604020202020204" pitchFamily="34" charset="0"/>
                <a:cs typeface="Arial" panose="020B0604020202020204" pitchFamily="34" charset="0"/>
              </a:rPr>
              <a:t> largos pueden hacer que se pierda </a:t>
            </a:r>
            <a:r>
              <a:rPr lang="es-ES" sz="2000" dirty="0" err="1">
                <a:solidFill>
                  <a:srgbClr val="444444"/>
                </a:solidFill>
                <a:latin typeface="Arial" panose="020B0604020202020204" pitchFamily="34" charset="0"/>
                <a:cs typeface="Arial" panose="020B0604020202020204" pitchFamily="34" charset="0"/>
              </a:rPr>
              <a:t>feedback</a:t>
            </a:r>
            <a:r>
              <a:rPr lang="es-ES" sz="2000" dirty="0">
                <a:solidFill>
                  <a:srgbClr val="444444"/>
                </a:solidFill>
                <a:latin typeface="Arial" panose="020B0604020202020204" pitchFamily="34" charset="0"/>
                <a:cs typeface="Arial" panose="020B0604020202020204" pitchFamily="34" charset="0"/>
              </a:rPr>
              <a:t> valioso del cliente y poner en peligro el proyecto.</a:t>
            </a:r>
          </a:p>
        </p:txBody>
      </p:sp>
      <p:pic>
        <p:nvPicPr>
          <p:cNvPr id="8" name="Imagen 7">
            <a:extLst>
              <a:ext uri="{FF2B5EF4-FFF2-40B4-BE49-F238E27FC236}">
                <a16:creationId xmlns:a16="http://schemas.microsoft.com/office/drawing/2014/main" id="{71C2AB21-9D7F-48AC-99A7-38C1A7D08F93}"/>
              </a:ext>
            </a:extLst>
          </p:cNvPr>
          <p:cNvPicPr>
            <a:picLocks noChangeAspect="1"/>
          </p:cNvPicPr>
          <p:nvPr/>
        </p:nvPicPr>
        <p:blipFill>
          <a:blip r:embed="rId3">
            <a:extLst>
              <a:ext uri="{28A0092B-C50C-407E-A947-70E740481C1C}">
                <a14:useLocalDpi xmlns:a14="http://schemas.microsoft.com/office/drawing/2010/main" val="0"/>
              </a:ext>
            </a:extLst>
          </a:blip>
          <a:srcRect t="10670" b="10670"/>
          <a:stretch/>
        </p:blipFill>
        <p:spPr>
          <a:xfrm>
            <a:off x="4869246" y="3917340"/>
            <a:ext cx="3781144" cy="2342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25235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1C2AB21-9D7F-48AC-99A7-38C1A7D08F93}"/>
              </a:ext>
            </a:extLst>
          </p:cNvPr>
          <p:cNvPicPr>
            <a:picLocks noChangeAspect="1"/>
          </p:cNvPicPr>
          <p:nvPr/>
        </p:nvPicPr>
        <p:blipFill>
          <a:blip r:embed="rId2">
            <a:extLst>
              <a:ext uri="{28A0092B-C50C-407E-A947-70E740481C1C}">
                <a14:useLocalDpi xmlns:a14="http://schemas.microsoft.com/office/drawing/2010/main" val="0"/>
              </a:ext>
            </a:extLst>
          </a:blip>
          <a:srcRect t="5000" b="5000"/>
          <a:stretch/>
        </p:blipFill>
        <p:spPr>
          <a:xfrm>
            <a:off x="8091628" y="4014118"/>
            <a:ext cx="3781144" cy="2342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Hitos de la Metodología Scrum</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137</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722585" y="1362776"/>
            <a:ext cx="8462945" cy="25664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Sprint </a:t>
            </a:r>
            <a:r>
              <a:rPr lang="es-ES" sz="2000" b="1" dirty="0" err="1">
                <a:solidFill>
                  <a:srgbClr val="444444"/>
                </a:solidFill>
                <a:latin typeface="Arial" panose="020B0604020202020204" pitchFamily="34" charset="0"/>
                <a:cs typeface="Arial" panose="020B0604020202020204" pitchFamily="34" charset="0"/>
              </a:rPr>
              <a:t>planning</a:t>
            </a:r>
            <a:endParaRPr lang="es-ES" sz="2000" b="1"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En esta primera reunión que se hace en el sprint </a:t>
            </a:r>
            <a:r>
              <a:rPr lang="es-ES" sz="2000" b="1" dirty="0">
                <a:solidFill>
                  <a:srgbClr val="444444"/>
                </a:solidFill>
                <a:latin typeface="Arial" panose="020B0604020202020204" pitchFamily="34" charset="0"/>
                <a:cs typeface="Arial" panose="020B0604020202020204" pitchFamily="34" charset="0"/>
              </a:rPr>
              <a:t>puede llegar a tener una duración de 8 horas para </a:t>
            </a:r>
            <a:r>
              <a:rPr lang="es-ES" sz="2000" b="1" dirty="0" err="1">
                <a:solidFill>
                  <a:srgbClr val="444444"/>
                </a:solidFill>
                <a:latin typeface="Arial" panose="020B0604020202020204" pitchFamily="34" charset="0"/>
                <a:cs typeface="Arial" panose="020B0604020202020204" pitchFamily="34" charset="0"/>
              </a:rPr>
              <a:t>sprints</a:t>
            </a:r>
            <a:r>
              <a:rPr lang="es-ES" sz="2000" b="1" dirty="0">
                <a:solidFill>
                  <a:srgbClr val="444444"/>
                </a:solidFill>
                <a:latin typeface="Arial" panose="020B0604020202020204" pitchFamily="34" charset="0"/>
                <a:cs typeface="Arial" panose="020B0604020202020204" pitchFamily="34" charset="0"/>
              </a:rPr>
              <a:t> de un mes. </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El equipo se hace las siguientes preguntas:</a:t>
            </a:r>
          </a:p>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¿Qué se va a hacer en el sprint?</a:t>
            </a:r>
            <a:r>
              <a:rPr lang="es-ES" sz="2000" dirty="0">
                <a:solidFill>
                  <a:srgbClr val="444444"/>
                </a:solidFill>
                <a:latin typeface="Arial" panose="020B0604020202020204" pitchFamily="34" charset="0"/>
                <a:cs typeface="Arial" panose="020B0604020202020204" pitchFamily="34" charset="0"/>
              </a:rPr>
              <a:t> En base a ello, se eligen tareas del </a:t>
            </a:r>
            <a:r>
              <a:rPr lang="es-ES" sz="2000" dirty="0" err="1">
                <a:solidFill>
                  <a:srgbClr val="444444"/>
                </a:solidFill>
                <a:latin typeface="Arial" panose="020B0604020202020204" pitchFamily="34" charset="0"/>
                <a:cs typeface="Arial" panose="020B0604020202020204" pitchFamily="34" charset="0"/>
              </a:rPr>
              <a:t>Product</a:t>
            </a:r>
            <a:r>
              <a:rPr lang="es-ES" sz="2000" dirty="0">
                <a:solidFill>
                  <a:srgbClr val="444444"/>
                </a:solidFill>
                <a:latin typeface="Arial" panose="020B0604020202020204" pitchFamily="34" charset="0"/>
                <a:cs typeface="Arial" panose="020B0604020202020204" pitchFamily="34" charset="0"/>
              </a:rPr>
              <a:t> backlog. </a:t>
            </a:r>
          </a:p>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¿Cómo lo vamos a hacer?</a:t>
            </a:r>
            <a:r>
              <a:rPr lang="es-ES" sz="2000" dirty="0">
                <a:solidFill>
                  <a:srgbClr val="444444"/>
                </a:solidFill>
                <a:latin typeface="Arial" panose="020B0604020202020204" pitchFamily="34" charset="0"/>
                <a:cs typeface="Arial" panose="020B0604020202020204" pitchFamily="34" charset="0"/>
              </a:rPr>
              <a:t> El equipo de desarrollo define las tareas necesarias para completar cada ítem elegido del </a:t>
            </a:r>
            <a:r>
              <a:rPr lang="es-ES" sz="2000" dirty="0" err="1">
                <a:solidFill>
                  <a:srgbClr val="444444"/>
                </a:solidFill>
                <a:latin typeface="Arial" panose="020B0604020202020204" pitchFamily="34" charset="0"/>
                <a:cs typeface="Arial" panose="020B0604020202020204" pitchFamily="34" charset="0"/>
              </a:rPr>
              <a:t>Product</a:t>
            </a:r>
            <a:r>
              <a:rPr lang="es-ES" sz="2000" dirty="0">
                <a:solidFill>
                  <a:srgbClr val="444444"/>
                </a:solidFill>
                <a:latin typeface="Arial" panose="020B0604020202020204" pitchFamily="34" charset="0"/>
                <a:cs typeface="Arial" panose="020B0604020202020204" pitchFamily="34" charset="0"/>
              </a:rPr>
              <a:t> Backlog.</a:t>
            </a:r>
          </a:p>
        </p:txBody>
      </p:sp>
      <p:sp>
        <p:nvSpPr>
          <p:cNvPr id="10" name="Título 1">
            <a:extLst>
              <a:ext uri="{FF2B5EF4-FFF2-40B4-BE49-F238E27FC236}">
                <a16:creationId xmlns:a16="http://schemas.microsoft.com/office/drawing/2014/main" id="{5861D218-4B26-4467-8CDB-594E00B833EB}"/>
              </a:ext>
            </a:extLst>
          </p:cNvPr>
          <p:cNvSpPr txBox="1">
            <a:spLocks/>
          </p:cNvSpPr>
          <p:nvPr/>
        </p:nvSpPr>
        <p:spPr>
          <a:xfrm>
            <a:off x="1722585" y="4040348"/>
            <a:ext cx="6172037" cy="231600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La definición de qué se va a hacer implica que con la entrega de valor que se hará al cliente al final </a:t>
            </a:r>
            <a:r>
              <a:rPr lang="es-ES" sz="2000" b="1" dirty="0">
                <a:solidFill>
                  <a:srgbClr val="444444"/>
                </a:solidFill>
                <a:latin typeface="Arial" panose="020B0604020202020204" pitchFamily="34" charset="0"/>
                <a:cs typeface="Arial" panose="020B0604020202020204" pitchFamily="34" charset="0"/>
              </a:rPr>
              <a:t>el equipo tenga un objetivo y se encuentre comprometido</a:t>
            </a:r>
            <a:r>
              <a:rPr lang="es-ES" sz="2000" dirty="0">
                <a:solidFill>
                  <a:srgbClr val="444444"/>
                </a:solidFill>
                <a:latin typeface="Arial" panose="020B0604020202020204" pitchFamily="34" charset="0"/>
                <a:cs typeface="Arial" panose="020B0604020202020204" pitchFamily="34" charset="0"/>
              </a:rPr>
              <a:t> del sprint. A esto se le llama sprint </a:t>
            </a:r>
            <a:r>
              <a:rPr lang="es-ES" sz="2000" dirty="0" err="1">
                <a:solidFill>
                  <a:srgbClr val="444444"/>
                </a:solidFill>
                <a:latin typeface="Arial" panose="020B0604020202020204" pitchFamily="34" charset="0"/>
                <a:cs typeface="Arial" panose="020B0604020202020204" pitchFamily="34" charset="0"/>
              </a:rPr>
              <a:t>goal</a:t>
            </a:r>
            <a:r>
              <a:rPr lang="es-ES" sz="2000" dirty="0">
                <a:solidFill>
                  <a:srgbClr val="444444"/>
                </a:solidFill>
                <a:latin typeface="Arial" panose="020B0604020202020204" pitchFamily="34" charset="0"/>
                <a:cs typeface="Arial" panose="020B0604020202020204" pitchFamily="34" charset="0"/>
              </a:rPr>
              <a:t>.</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El resultado de esta reunión es el </a:t>
            </a:r>
            <a:r>
              <a:rPr lang="es-ES" sz="2000" b="1" dirty="0">
                <a:solidFill>
                  <a:srgbClr val="444444"/>
                </a:solidFill>
                <a:latin typeface="Arial" panose="020B0604020202020204" pitchFamily="34" charset="0"/>
                <a:cs typeface="Arial" panose="020B0604020202020204" pitchFamily="34" charset="0"/>
              </a:rPr>
              <a:t>sprint </a:t>
            </a:r>
            <a:r>
              <a:rPr lang="es-ES" sz="2000" b="1" dirty="0" err="1">
                <a:solidFill>
                  <a:srgbClr val="444444"/>
                </a:solidFill>
                <a:latin typeface="Arial" panose="020B0604020202020204" pitchFamily="34" charset="0"/>
                <a:cs typeface="Arial" panose="020B0604020202020204" pitchFamily="34" charset="0"/>
              </a:rPr>
              <a:t>goal</a:t>
            </a:r>
            <a:r>
              <a:rPr lang="es-ES" sz="2000" b="1" dirty="0">
                <a:solidFill>
                  <a:srgbClr val="444444"/>
                </a:solidFill>
                <a:latin typeface="Arial" panose="020B0604020202020204" pitchFamily="34" charset="0"/>
                <a:cs typeface="Arial" panose="020B0604020202020204" pitchFamily="34" charset="0"/>
              </a:rPr>
              <a:t> y un sprint backlog</a:t>
            </a:r>
            <a:r>
              <a:rPr lang="es-ES" sz="2000" dirty="0">
                <a:solidFill>
                  <a:srgbClr val="444444"/>
                </a:solidFill>
                <a:latin typeface="Arial" panose="020B0604020202020204" pitchFamily="34" charset="0"/>
                <a:cs typeface="Arial" panose="020B0604020202020204" pitchFamily="34" charset="0"/>
              </a:rPr>
              <a:t> (que revisaremos más adelante).</a:t>
            </a:r>
          </a:p>
        </p:txBody>
      </p:sp>
    </p:spTree>
    <p:extLst>
      <p:ext uri="{BB962C8B-B14F-4D97-AF65-F5344CB8AC3E}">
        <p14:creationId xmlns:p14="http://schemas.microsoft.com/office/powerpoint/2010/main" val="2411929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Hitos de la Metodología Scrum</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138</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80" y="1472041"/>
            <a:ext cx="9802476" cy="34349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b="1" dirty="0" err="1">
                <a:solidFill>
                  <a:srgbClr val="444444"/>
                </a:solidFill>
                <a:latin typeface="Arial" panose="020B0604020202020204" pitchFamily="34" charset="0"/>
                <a:cs typeface="Arial" panose="020B0604020202020204" pitchFamily="34" charset="0"/>
              </a:rPr>
              <a:t>Daily</a:t>
            </a:r>
            <a:r>
              <a:rPr lang="es-ES" sz="2000" b="1" dirty="0">
                <a:solidFill>
                  <a:srgbClr val="444444"/>
                </a:solidFill>
                <a:latin typeface="Arial" panose="020B0604020202020204" pitchFamily="34" charset="0"/>
                <a:cs typeface="Arial" panose="020B0604020202020204" pitchFamily="34" charset="0"/>
              </a:rPr>
              <a:t> meeting</a:t>
            </a:r>
          </a:p>
          <a:p>
            <a:pPr algn="just"/>
            <a:r>
              <a:rPr lang="es-ES" sz="2000" dirty="0">
                <a:solidFill>
                  <a:srgbClr val="444444"/>
                </a:solidFill>
                <a:latin typeface="Arial" panose="020B0604020202020204" pitchFamily="34" charset="0"/>
                <a:cs typeface="Arial" panose="020B0604020202020204" pitchFamily="34" charset="0"/>
              </a:rPr>
              <a:t>Es una reunión diaria dentro del sprint que tiene </a:t>
            </a:r>
            <a:r>
              <a:rPr lang="es-ES" sz="2000" b="1" dirty="0">
                <a:solidFill>
                  <a:srgbClr val="444444"/>
                </a:solidFill>
                <a:latin typeface="Arial" panose="020B0604020202020204" pitchFamily="34" charset="0"/>
                <a:cs typeface="Arial" panose="020B0604020202020204" pitchFamily="34" charset="0"/>
              </a:rPr>
              <a:t>como máximo 15 minutos de duración.</a:t>
            </a:r>
            <a:r>
              <a:rPr lang="es-ES" sz="2000" dirty="0">
                <a:solidFill>
                  <a:srgbClr val="444444"/>
                </a:solidFill>
                <a:latin typeface="Arial" panose="020B0604020202020204" pitchFamily="34" charset="0"/>
                <a:cs typeface="Arial" panose="020B0604020202020204" pitchFamily="34" charset="0"/>
              </a:rPr>
              <a:t> En ella debe participar, sí o sí, el </a:t>
            </a:r>
            <a:r>
              <a:rPr lang="es-ES" sz="2000" b="1" dirty="0">
                <a:solidFill>
                  <a:srgbClr val="444444"/>
                </a:solidFill>
                <a:latin typeface="Arial" panose="020B0604020202020204" pitchFamily="34" charset="0"/>
                <a:cs typeface="Arial" panose="020B0604020202020204" pitchFamily="34" charset="0"/>
              </a:rPr>
              <a:t>equipo de desarrollo y el Scrum Master</a:t>
            </a:r>
            <a:r>
              <a:rPr lang="es-ES" sz="2000" dirty="0">
                <a:solidFill>
                  <a:srgbClr val="444444"/>
                </a:solidFill>
                <a:latin typeface="Arial" panose="020B0604020202020204" pitchFamily="34" charset="0"/>
                <a:cs typeface="Arial" panose="020B0604020202020204" pitchFamily="34" charset="0"/>
              </a:rPr>
              <a:t>. El </a:t>
            </a:r>
            <a:r>
              <a:rPr lang="es-ES" sz="2000" dirty="0" err="1">
                <a:solidFill>
                  <a:srgbClr val="444444"/>
                </a:solidFill>
                <a:latin typeface="Arial" panose="020B0604020202020204" pitchFamily="34" charset="0"/>
                <a:cs typeface="Arial" panose="020B0604020202020204" pitchFamily="34" charset="0"/>
              </a:rPr>
              <a:t>Product</a:t>
            </a:r>
            <a:r>
              <a:rPr lang="es-ES" sz="2000" dirty="0">
                <a:solidFill>
                  <a:srgbClr val="444444"/>
                </a:solidFill>
                <a:latin typeface="Arial" panose="020B0604020202020204" pitchFamily="34" charset="0"/>
                <a:cs typeface="Arial" panose="020B0604020202020204" pitchFamily="34" charset="0"/>
              </a:rPr>
              <a:t> </a:t>
            </a:r>
            <a:r>
              <a:rPr lang="es-ES" sz="2000" dirty="0" err="1">
                <a:solidFill>
                  <a:srgbClr val="444444"/>
                </a:solidFill>
                <a:latin typeface="Arial" panose="020B0604020202020204" pitchFamily="34" charset="0"/>
                <a:cs typeface="Arial" panose="020B0604020202020204" pitchFamily="34" charset="0"/>
              </a:rPr>
              <a:t>Owner</a:t>
            </a:r>
            <a:r>
              <a:rPr lang="es-ES" sz="2000" dirty="0">
                <a:solidFill>
                  <a:srgbClr val="444444"/>
                </a:solidFill>
                <a:latin typeface="Arial" panose="020B0604020202020204" pitchFamily="34" charset="0"/>
                <a:cs typeface="Arial" panose="020B0604020202020204" pitchFamily="34" charset="0"/>
              </a:rPr>
              <a:t> no tienen necesidad de estar presente.</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En esta reunión diaria el equipo de desarrollo hace las siguientes tres preguntas:</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¿Qué hice </a:t>
            </a:r>
            <a:r>
              <a:rPr lang="es-ES" sz="2000" b="1" dirty="0">
                <a:solidFill>
                  <a:srgbClr val="444444"/>
                </a:solidFill>
                <a:latin typeface="Arial" panose="020B0604020202020204" pitchFamily="34" charset="0"/>
                <a:cs typeface="Arial" panose="020B0604020202020204" pitchFamily="34" charset="0"/>
              </a:rPr>
              <a:t>ayer</a:t>
            </a:r>
            <a:r>
              <a:rPr lang="es-ES" sz="2000" dirty="0">
                <a:solidFill>
                  <a:srgbClr val="444444"/>
                </a:solidFill>
                <a:latin typeface="Arial" panose="020B0604020202020204" pitchFamily="34" charset="0"/>
                <a:cs typeface="Arial" panose="020B0604020202020204" pitchFamily="34" charset="0"/>
              </a:rPr>
              <a:t>?</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¿Qué voy a hacer </a:t>
            </a:r>
            <a:r>
              <a:rPr lang="es-ES" sz="2000" b="1" dirty="0">
                <a:solidFill>
                  <a:srgbClr val="444444"/>
                </a:solidFill>
                <a:latin typeface="Arial" panose="020B0604020202020204" pitchFamily="34" charset="0"/>
                <a:cs typeface="Arial" panose="020B0604020202020204" pitchFamily="34" charset="0"/>
              </a:rPr>
              <a:t>hoy</a:t>
            </a:r>
            <a:r>
              <a:rPr lang="es-ES" sz="2000" dirty="0">
                <a:solidFill>
                  <a:srgbClr val="444444"/>
                </a:solidFill>
                <a:latin typeface="Arial" panose="020B0604020202020204" pitchFamily="34" charset="0"/>
                <a:cs typeface="Arial" panose="020B0604020202020204" pitchFamily="34" charset="0"/>
              </a:rPr>
              <a:t>?</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¿Tengo algún </a:t>
            </a:r>
            <a:r>
              <a:rPr lang="es-ES" sz="2000" b="1" dirty="0">
                <a:solidFill>
                  <a:srgbClr val="444444"/>
                </a:solidFill>
                <a:latin typeface="Arial" panose="020B0604020202020204" pitchFamily="34" charset="0"/>
                <a:cs typeface="Arial" panose="020B0604020202020204" pitchFamily="34" charset="0"/>
              </a:rPr>
              <a:t>impedimento</a:t>
            </a:r>
            <a:r>
              <a:rPr lang="es-ES" sz="2000" dirty="0">
                <a:solidFill>
                  <a:srgbClr val="444444"/>
                </a:solidFill>
                <a:latin typeface="Arial" panose="020B0604020202020204" pitchFamily="34" charset="0"/>
                <a:cs typeface="Arial" panose="020B0604020202020204" pitchFamily="34" charset="0"/>
              </a:rPr>
              <a:t> que necesito que me solucionen?</a:t>
            </a:r>
          </a:p>
        </p:txBody>
      </p:sp>
      <p:pic>
        <p:nvPicPr>
          <p:cNvPr id="8" name="Imagen 7">
            <a:extLst>
              <a:ext uri="{FF2B5EF4-FFF2-40B4-BE49-F238E27FC236}">
                <a16:creationId xmlns:a16="http://schemas.microsoft.com/office/drawing/2014/main" id="{71C2AB21-9D7F-48AC-99A7-38C1A7D08F93}"/>
              </a:ext>
            </a:extLst>
          </p:cNvPr>
          <p:cNvPicPr>
            <a:picLocks noChangeAspect="1"/>
          </p:cNvPicPr>
          <p:nvPr/>
        </p:nvPicPr>
        <p:blipFill rotWithShape="1">
          <a:blip r:embed="rId3">
            <a:extLst>
              <a:ext uri="{28A0092B-C50C-407E-A947-70E740481C1C}">
                <a14:useLocalDpi xmlns:a14="http://schemas.microsoft.com/office/drawing/2010/main" val="0"/>
              </a:ext>
            </a:extLst>
          </a:blip>
          <a:srcRect l="36050" t="5267" b="5267"/>
          <a:stretch/>
        </p:blipFill>
        <p:spPr>
          <a:xfrm>
            <a:off x="9325070" y="3536523"/>
            <a:ext cx="2504789" cy="2426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ítulo 1">
            <a:extLst>
              <a:ext uri="{FF2B5EF4-FFF2-40B4-BE49-F238E27FC236}">
                <a16:creationId xmlns:a16="http://schemas.microsoft.com/office/drawing/2014/main" id="{501D9558-37D5-4C3D-A88E-78A9B77531F0}"/>
              </a:ext>
            </a:extLst>
          </p:cNvPr>
          <p:cNvSpPr txBox="1">
            <a:spLocks/>
          </p:cNvSpPr>
          <p:nvPr/>
        </p:nvSpPr>
        <p:spPr>
          <a:xfrm>
            <a:off x="1858579" y="4968506"/>
            <a:ext cx="7158672" cy="11154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Esta reunión es la más oportuna para poder inspeccionar el trabajo y poder adaptarse en caso de que haya cambio de tareas dentro de un sprint.</a:t>
            </a:r>
          </a:p>
        </p:txBody>
      </p:sp>
    </p:spTree>
    <p:extLst>
      <p:ext uri="{BB962C8B-B14F-4D97-AF65-F5344CB8AC3E}">
        <p14:creationId xmlns:p14="http://schemas.microsoft.com/office/powerpoint/2010/main" val="33487245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Hitos de la Metodología Scrum</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139</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80" y="1472041"/>
            <a:ext cx="9802476" cy="20859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Sprint </a:t>
            </a:r>
            <a:r>
              <a:rPr lang="es-ES" sz="2000" b="1" dirty="0" err="1">
                <a:solidFill>
                  <a:srgbClr val="444444"/>
                </a:solidFill>
                <a:latin typeface="Arial" panose="020B0604020202020204" pitchFamily="34" charset="0"/>
                <a:cs typeface="Arial" panose="020B0604020202020204" pitchFamily="34" charset="0"/>
              </a:rPr>
              <a:t>review</a:t>
            </a:r>
            <a:endParaRPr lang="es-ES" sz="2000" b="1"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La </a:t>
            </a:r>
            <a:r>
              <a:rPr lang="es-ES" sz="2000" dirty="0" err="1">
                <a:solidFill>
                  <a:srgbClr val="444444"/>
                </a:solidFill>
                <a:latin typeface="Arial" panose="020B0604020202020204" pitchFamily="34" charset="0"/>
                <a:cs typeface="Arial" panose="020B0604020202020204" pitchFamily="34" charset="0"/>
              </a:rPr>
              <a:t>review</a:t>
            </a:r>
            <a:r>
              <a:rPr lang="es-ES" sz="2000" dirty="0">
                <a:solidFill>
                  <a:srgbClr val="444444"/>
                </a:solidFill>
                <a:latin typeface="Arial" panose="020B0604020202020204" pitchFamily="34" charset="0"/>
                <a:cs typeface="Arial" panose="020B0604020202020204" pitchFamily="34" charset="0"/>
              </a:rPr>
              <a:t> del valor que vamos a entregar al cliente se hace en esta reunión, al final de cada sprint. Su duración es de </a:t>
            </a:r>
            <a:r>
              <a:rPr lang="es-ES" sz="2000" b="1" dirty="0">
                <a:solidFill>
                  <a:srgbClr val="444444"/>
                </a:solidFill>
                <a:latin typeface="Arial" panose="020B0604020202020204" pitchFamily="34" charset="0"/>
                <a:cs typeface="Arial" panose="020B0604020202020204" pitchFamily="34" charset="0"/>
              </a:rPr>
              <a:t>4 horas para </a:t>
            </a:r>
            <a:r>
              <a:rPr lang="es-ES" sz="2000" b="1" dirty="0" err="1">
                <a:solidFill>
                  <a:srgbClr val="444444"/>
                </a:solidFill>
                <a:latin typeface="Arial" panose="020B0604020202020204" pitchFamily="34" charset="0"/>
                <a:cs typeface="Arial" panose="020B0604020202020204" pitchFamily="34" charset="0"/>
              </a:rPr>
              <a:t>sprints</a:t>
            </a:r>
            <a:r>
              <a:rPr lang="es-ES" sz="2000" b="1" dirty="0">
                <a:solidFill>
                  <a:srgbClr val="444444"/>
                </a:solidFill>
                <a:latin typeface="Arial" panose="020B0604020202020204" pitchFamily="34" charset="0"/>
                <a:cs typeface="Arial" panose="020B0604020202020204" pitchFamily="34" charset="0"/>
              </a:rPr>
              <a:t> de un mes</a:t>
            </a:r>
            <a:r>
              <a:rPr lang="es-ES" sz="2000" dirty="0">
                <a:solidFill>
                  <a:srgbClr val="444444"/>
                </a:solidFill>
                <a:latin typeface="Arial" panose="020B0604020202020204" pitchFamily="34" charset="0"/>
                <a:cs typeface="Arial" panose="020B0604020202020204" pitchFamily="34" charset="0"/>
              </a:rPr>
              <a:t>, y es la única reunión de Scrum a la que puede asistir el cliente. En ella el </a:t>
            </a:r>
            <a:r>
              <a:rPr lang="es-ES" sz="2000" dirty="0" err="1">
                <a:solidFill>
                  <a:srgbClr val="444444"/>
                </a:solidFill>
                <a:latin typeface="Arial" panose="020B0604020202020204" pitchFamily="34" charset="0"/>
                <a:cs typeface="Arial" panose="020B0604020202020204" pitchFamily="34" charset="0"/>
              </a:rPr>
              <a:t>Product</a:t>
            </a:r>
            <a:r>
              <a:rPr lang="es-ES" sz="2000" dirty="0">
                <a:solidFill>
                  <a:srgbClr val="444444"/>
                </a:solidFill>
                <a:latin typeface="Arial" panose="020B0604020202020204" pitchFamily="34" charset="0"/>
                <a:cs typeface="Arial" panose="020B0604020202020204" pitchFamily="34" charset="0"/>
              </a:rPr>
              <a:t> </a:t>
            </a:r>
            <a:r>
              <a:rPr lang="es-ES" sz="2000" dirty="0" err="1">
                <a:solidFill>
                  <a:srgbClr val="444444"/>
                </a:solidFill>
                <a:latin typeface="Arial" panose="020B0604020202020204" pitchFamily="34" charset="0"/>
                <a:cs typeface="Arial" panose="020B0604020202020204" pitchFamily="34" charset="0"/>
              </a:rPr>
              <a:t>Owner</a:t>
            </a:r>
            <a:r>
              <a:rPr lang="es-ES" sz="2000" dirty="0">
                <a:solidFill>
                  <a:srgbClr val="444444"/>
                </a:solidFill>
                <a:latin typeface="Arial" panose="020B0604020202020204" pitchFamily="34" charset="0"/>
                <a:cs typeface="Arial" panose="020B0604020202020204" pitchFamily="34" charset="0"/>
              </a:rPr>
              <a:t> </a:t>
            </a:r>
            <a:r>
              <a:rPr lang="es-ES" sz="2000" b="1" dirty="0">
                <a:solidFill>
                  <a:srgbClr val="444444"/>
                </a:solidFill>
                <a:latin typeface="Arial" panose="020B0604020202020204" pitchFamily="34" charset="0"/>
                <a:cs typeface="Arial" panose="020B0604020202020204" pitchFamily="34" charset="0"/>
              </a:rPr>
              <a:t>presenta lo desarrollado al cliente</a:t>
            </a:r>
            <a:r>
              <a:rPr lang="es-ES" sz="2000" dirty="0">
                <a:solidFill>
                  <a:srgbClr val="444444"/>
                </a:solidFill>
                <a:latin typeface="Arial" panose="020B0604020202020204" pitchFamily="34" charset="0"/>
                <a:cs typeface="Arial" panose="020B0604020202020204" pitchFamily="34" charset="0"/>
              </a:rPr>
              <a:t> y el equipo de desarrollo </a:t>
            </a:r>
            <a:r>
              <a:rPr lang="es-ES" sz="2000" b="1" dirty="0">
                <a:solidFill>
                  <a:srgbClr val="444444"/>
                </a:solidFill>
                <a:latin typeface="Arial" panose="020B0604020202020204" pitchFamily="34" charset="0"/>
                <a:cs typeface="Arial" panose="020B0604020202020204" pitchFamily="34" charset="0"/>
              </a:rPr>
              <a:t>muestra su funcionamiento</a:t>
            </a:r>
            <a:r>
              <a:rPr lang="es-ES" sz="2000" dirty="0">
                <a:solidFill>
                  <a:srgbClr val="444444"/>
                </a:solidFill>
                <a:latin typeface="Arial" panose="020B0604020202020204" pitchFamily="34" charset="0"/>
                <a:cs typeface="Arial" panose="020B0604020202020204" pitchFamily="34" charset="0"/>
              </a:rPr>
              <a:t>. El cliente valida los cambios realizados y además brinda </a:t>
            </a:r>
            <a:r>
              <a:rPr lang="es-ES" sz="2000" dirty="0" err="1">
                <a:solidFill>
                  <a:srgbClr val="444444"/>
                </a:solidFill>
                <a:latin typeface="Arial" panose="020B0604020202020204" pitchFamily="34" charset="0"/>
                <a:cs typeface="Arial" panose="020B0604020202020204" pitchFamily="34" charset="0"/>
              </a:rPr>
              <a:t>feedback</a:t>
            </a:r>
            <a:r>
              <a:rPr lang="es-ES" sz="2000" dirty="0">
                <a:solidFill>
                  <a:srgbClr val="444444"/>
                </a:solidFill>
                <a:latin typeface="Arial" panose="020B0604020202020204" pitchFamily="34" charset="0"/>
                <a:cs typeface="Arial" panose="020B0604020202020204" pitchFamily="34" charset="0"/>
              </a:rPr>
              <a:t> sobre nuevas tareas que el </a:t>
            </a:r>
            <a:r>
              <a:rPr lang="es-ES" sz="2000" dirty="0" err="1">
                <a:solidFill>
                  <a:srgbClr val="444444"/>
                </a:solidFill>
                <a:latin typeface="Arial" panose="020B0604020202020204" pitchFamily="34" charset="0"/>
                <a:cs typeface="Arial" panose="020B0604020202020204" pitchFamily="34" charset="0"/>
              </a:rPr>
              <a:t>Product</a:t>
            </a:r>
            <a:r>
              <a:rPr lang="es-ES" sz="2000" dirty="0">
                <a:solidFill>
                  <a:srgbClr val="444444"/>
                </a:solidFill>
                <a:latin typeface="Arial" panose="020B0604020202020204" pitchFamily="34" charset="0"/>
                <a:cs typeface="Arial" panose="020B0604020202020204" pitchFamily="34" charset="0"/>
              </a:rPr>
              <a:t> </a:t>
            </a:r>
            <a:r>
              <a:rPr lang="es-ES" sz="2000" dirty="0" err="1">
                <a:solidFill>
                  <a:srgbClr val="444444"/>
                </a:solidFill>
                <a:latin typeface="Arial" panose="020B0604020202020204" pitchFamily="34" charset="0"/>
                <a:cs typeface="Arial" panose="020B0604020202020204" pitchFamily="34" charset="0"/>
              </a:rPr>
              <a:t>Owner</a:t>
            </a:r>
            <a:r>
              <a:rPr lang="es-ES" sz="2000" dirty="0">
                <a:solidFill>
                  <a:srgbClr val="444444"/>
                </a:solidFill>
                <a:latin typeface="Arial" panose="020B0604020202020204" pitchFamily="34" charset="0"/>
                <a:cs typeface="Arial" panose="020B0604020202020204" pitchFamily="34" charset="0"/>
              </a:rPr>
              <a:t> tendrá que agregar al </a:t>
            </a:r>
            <a:r>
              <a:rPr lang="es-ES" sz="2000" dirty="0" err="1">
                <a:solidFill>
                  <a:srgbClr val="444444"/>
                </a:solidFill>
                <a:latin typeface="Arial" panose="020B0604020202020204" pitchFamily="34" charset="0"/>
                <a:cs typeface="Arial" panose="020B0604020202020204" pitchFamily="34" charset="0"/>
              </a:rPr>
              <a:t>Product</a:t>
            </a:r>
            <a:r>
              <a:rPr lang="es-ES" sz="2000" dirty="0">
                <a:solidFill>
                  <a:srgbClr val="444444"/>
                </a:solidFill>
                <a:latin typeface="Arial" panose="020B0604020202020204" pitchFamily="34" charset="0"/>
                <a:cs typeface="Arial" panose="020B0604020202020204" pitchFamily="34" charset="0"/>
              </a:rPr>
              <a:t> backlog.</a:t>
            </a:r>
          </a:p>
        </p:txBody>
      </p:sp>
      <p:pic>
        <p:nvPicPr>
          <p:cNvPr id="8" name="Imagen 7">
            <a:extLst>
              <a:ext uri="{FF2B5EF4-FFF2-40B4-BE49-F238E27FC236}">
                <a16:creationId xmlns:a16="http://schemas.microsoft.com/office/drawing/2014/main" id="{71C2AB21-9D7F-48AC-99A7-38C1A7D08F93}"/>
              </a:ext>
            </a:extLst>
          </p:cNvPr>
          <p:cNvPicPr>
            <a:picLocks noChangeAspect="1"/>
          </p:cNvPicPr>
          <p:nvPr/>
        </p:nvPicPr>
        <p:blipFill>
          <a:blip r:embed="rId3">
            <a:extLst>
              <a:ext uri="{28A0092B-C50C-407E-A947-70E740481C1C}">
                <a14:useLocalDpi xmlns:a14="http://schemas.microsoft.com/office/drawing/2010/main" val="0"/>
              </a:ext>
            </a:extLst>
          </a:blip>
          <a:srcRect t="934" b="934"/>
          <a:stretch/>
        </p:blipFill>
        <p:spPr>
          <a:xfrm>
            <a:off x="4101220" y="3662581"/>
            <a:ext cx="4509380" cy="30233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716719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b="0" i="0" dirty="0">
                <a:solidFill>
                  <a:srgbClr val="000000"/>
                </a:solidFill>
                <a:effectLst/>
                <a:latin typeface="Montserrat" panose="00000500000000000000" pitchFamily="2" charset="0"/>
              </a:rPr>
              <a:t>Ciclo de vida del software</a:t>
            </a: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858521" y="1763138"/>
            <a:ext cx="9363661" cy="2290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Fases del proceso de desarrollo de software</a:t>
            </a:r>
          </a:p>
          <a:p>
            <a:pPr algn="just"/>
            <a:endParaRPr lang="es-ES" sz="2000" b="1" i="0" dirty="0">
              <a:solidFill>
                <a:srgbClr val="444444"/>
              </a:solidFill>
              <a:effectLst/>
              <a:latin typeface="Arial" panose="020B0604020202020204" pitchFamily="34" charset="0"/>
              <a:cs typeface="Arial" panose="020B0604020202020204" pitchFamily="34" charset="0"/>
            </a:endParaRPr>
          </a:p>
          <a:p>
            <a:pPr algn="just"/>
            <a:r>
              <a:rPr lang="es-ES" sz="2000" i="0" dirty="0">
                <a:solidFill>
                  <a:srgbClr val="444444"/>
                </a:solidFill>
                <a:effectLst/>
                <a:latin typeface="Arial" panose="020B0604020202020204" pitchFamily="34" charset="0"/>
                <a:cs typeface="Arial" panose="020B0604020202020204" pitchFamily="34" charset="0"/>
              </a:rPr>
              <a:t>Las </a:t>
            </a:r>
            <a:r>
              <a:rPr lang="es-ES" sz="2000" dirty="0">
                <a:solidFill>
                  <a:srgbClr val="444444"/>
                </a:solidFill>
                <a:latin typeface="Arial" panose="020B0604020202020204" pitchFamily="34" charset="0"/>
                <a:cs typeface="Arial" panose="020B0604020202020204" pitchFamily="34" charset="0"/>
              </a:rPr>
              <a:t>f</a:t>
            </a:r>
            <a:r>
              <a:rPr lang="es-ES" sz="2000" i="0" dirty="0">
                <a:solidFill>
                  <a:srgbClr val="444444"/>
                </a:solidFill>
                <a:effectLst/>
                <a:latin typeface="Arial" panose="020B0604020202020204" pitchFamily="34" charset="0"/>
                <a:cs typeface="Arial" panose="020B0604020202020204" pitchFamily="34" charset="0"/>
              </a:rPr>
              <a:t>ases del desarrollo de software son los procesos a seguir sistemáticamente para idear, implementar y mantener un producto de software desde que surge la necesidad del producto hasta que se cumple el objetivo por el cual fue creado.</a:t>
            </a:r>
          </a:p>
          <a:p>
            <a:pPr algn="just"/>
            <a:endParaRPr lang="es-ES" sz="2000" i="0" dirty="0">
              <a:solidFill>
                <a:srgbClr val="444444"/>
              </a:solidFill>
              <a:effectLst/>
              <a:latin typeface="Arial" panose="020B0604020202020204" pitchFamily="34" charset="0"/>
              <a:cs typeface="Arial" panose="020B0604020202020204" pitchFamily="34" charset="0"/>
            </a:endParaRPr>
          </a:p>
          <a:p>
            <a:pPr algn="just"/>
            <a:r>
              <a:rPr lang="es-ES" sz="2000" i="0" dirty="0">
                <a:solidFill>
                  <a:srgbClr val="444444"/>
                </a:solidFill>
                <a:effectLst/>
                <a:latin typeface="Arial" panose="020B0604020202020204" pitchFamily="34" charset="0"/>
                <a:cs typeface="Arial" panose="020B0604020202020204" pitchFamily="34" charset="0"/>
              </a:rPr>
              <a:t>De esta forma, las etapas del desarrollo de software son las siguientes:</a:t>
            </a:r>
            <a:endParaRPr lang="es-CL" sz="2000" dirty="0">
              <a:solidFill>
                <a:srgbClr val="444444"/>
              </a:solidFill>
              <a:latin typeface="Arial" panose="020B0604020202020204" pitchFamily="34" charset="0"/>
              <a:cs typeface="Arial" panose="020B0604020202020204" pitchFamily="34" charset="0"/>
            </a:endParaRPr>
          </a:p>
        </p:txBody>
      </p:sp>
      <p:sp>
        <p:nvSpPr>
          <p:cNvPr id="8" name="Título 1">
            <a:extLst>
              <a:ext uri="{FF2B5EF4-FFF2-40B4-BE49-F238E27FC236}">
                <a16:creationId xmlns:a16="http://schemas.microsoft.com/office/drawing/2014/main" id="{CF97238E-F129-4DF5-80CB-8BEB02E6F5C2}"/>
              </a:ext>
            </a:extLst>
          </p:cNvPr>
          <p:cNvSpPr txBox="1">
            <a:spLocks/>
          </p:cNvSpPr>
          <p:nvPr/>
        </p:nvSpPr>
        <p:spPr>
          <a:xfrm>
            <a:off x="1858521" y="4053838"/>
            <a:ext cx="3563224" cy="23746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L" altLang="es-CL" sz="2000" b="0" i="0" u="none" strike="noStrike" cap="none" normalizeH="0" baseline="0" dirty="0">
                <a:ln>
                  <a:noFill/>
                </a:ln>
                <a:solidFill>
                  <a:srgbClr val="444444"/>
                </a:solidFill>
                <a:effectLst/>
                <a:latin typeface="Open Sans"/>
              </a:rPr>
              <a:t>Planificación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L" altLang="es-CL" sz="2000" b="0" i="0" u="none" strike="noStrike" cap="none" normalizeH="0" baseline="0" dirty="0">
                <a:ln>
                  <a:noFill/>
                </a:ln>
                <a:solidFill>
                  <a:srgbClr val="444444"/>
                </a:solidFill>
                <a:effectLst/>
                <a:latin typeface="Open Sans"/>
              </a:rPr>
              <a:t>Análisis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L" altLang="es-CL" sz="2000" b="0" i="0" u="none" strike="noStrike" cap="none" normalizeH="0" baseline="0" dirty="0">
                <a:ln>
                  <a:noFill/>
                </a:ln>
                <a:solidFill>
                  <a:srgbClr val="444444"/>
                </a:solidFill>
                <a:effectLst/>
                <a:latin typeface="Open Sans"/>
              </a:rPr>
              <a:t>Diseño</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L" altLang="es-CL" sz="2000" b="0" i="0" u="none" strike="noStrike" cap="none" normalizeH="0" baseline="0" dirty="0">
                <a:ln>
                  <a:noFill/>
                </a:ln>
                <a:solidFill>
                  <a:srgbClr val="444444"/>
                </a:solidFill>
                <a:effectLst/>
                <a:latin typeface="Open Sans"/>
              </a:rPr>
              <a:t>Desarrollo</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L" altLang="es-CL" sz="2000" b="0" i="0" u="none" strike="noStrike" cap="none" normalizeH="0" baseline="0" dirty="0">
                <a:ln>
                  <a:noFill/>
                </a:ln>
                <a:solidFill>
                  <a:srgbClr val="444444"/>
                </a:solidFill>
                <a:effectLst/>
                <a:latin typeface="Open Sans"/>
              </a:rPr>
              <a:t>Pruebas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L" altLang="es-CL" sz="2000" b="0" i="0" u="none" strike="noStrike" cap="none" normalizeH="0" baseline="0" dirty="0">
                <a:ln>
                  <a:noFill/>
                </a:ln>
                <a:solidFill>
                  <a:srgbClr val="444444"/>
                </a:solidFill>
                <a:effectLst/>
                <a:latin typeface="Open Sans"/>
              </a:rPr>
              <a:t>Implementación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L" altLang="es-CL" sz="2000" b="0" i="0" u="none" strike="noStrike" cap="none" normalizeH="0" baseline="0" dirty="0">
                <a:ln>
                  <a:noFill/>
                </a:ln>
                <a:solidFill>
                  <a:srgbClr val="444444"/>
                </a:solidFill>
                <a:effectLst/>
                <a:latin typeface="Open Sans"/>
              </a:rPr>
              <a:t>Mantenimiento</a:t>
            </a:r>
            <a:endParaRPr kumimoji="0" lang="es-CL" altLang="es-CL" sz="900" b="0" i="0" u="none" strike="noStrike" cap="none" normalizeH="0" baseline="0" dirty="0">
              <a:ln>
                <a:noFill/>
              </a:ln>
              <a:solidFill>
                <a:schemeClr val="tx1"/>
              </a:solidFill>
              <a:effectLst/>
            </a:endParaRPr>
          </a:p>
        </p:txBody>
      </p:sp>
      <p:sp>
        <p:nvSpPr>
          <p:cNvPr id="3" name="Marcador de número de diapositiva 2">
            <a:extLst>
              <a:ext uri="{FF2B5EF4-FFF2-40B4-BE49-F238E27FC236}">
                <a16:creationId xmlns:a16="http://schemas.microsoft.com/office/drawing/2014/main" id="{27D75287-EDE1-4A65-80DC-6DE7A9BACA6B}"/>
              </a:ext>
            </a:extLst>
          </p:cNvPr>
          <p:cNvSpPr>
            <a:spLocks noGrp="1"/>
          </p:cNvSpPr>
          <p:nvPr>
            <p:ph type="sldNum" sz="quarter" idx="12"/>
          </p:nvPr>
        </p:nvSpPr>
        <p:spPr/>
        <p:txBody>
          <a:bodyPr/>
          <a:lstStyle/>
          <a:p>
            <a:fld id="{808A025A-C980-4902-B187-215779B55273}" type="slidenum">
              <a:rPr lang="es-CL" smtClean="0"/>
              <a:t>14</a:t>
            </a:fld>
            <a:endParaRPr lang="es-CL"/>
          </a:p>
        </p:txBody>
      </p:sp>
    </p:spTree>
    <p:extLst>
      <p:ext uri="{BB962C8B-B14F-4D97-AF65-F5344CB8AC3E}">
        <p14:creationId xmlns:p14="http://schemas.microsoft.com/office/powerpoint/2010/main" val="1387684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Hitos de la Metodología Scrum</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140</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80" y="1472041"/>
            <a:ext cx="9802476" cy="20859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Sprint </a:t>
            </a:r>
            <a:r>
              <a:rPr lang="es-ES" sz="2000" b="1" dirty="0" err="1">
                <a:solidFill>
                  <a:srgbClr val="444444"/>
                </a:solidFill>
                <a:latin typeface="Arial" panose="020B0604020202020204" pitchFamily="34" charset="0"/>
                <a:cs typeface="Arial" panose="020B0604020202020204" pitchFamily="34" charset="0"/>
              </a:rPr>
              <a:t>retrospective</a:t>
            </a:r>
            <a:endParaRPr lang="es-ES" sz="2000" b="1"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La retrospectiva es el último evento de Scrum, tiene una duración de 3 horas para </a:t>
            </a:r>
            <a:r>
              <a:rPr lang="es-ES" sz="2000" dirty="0" err="1">
                <a:solidFill>
                  <a:srgbClr val="444444"/>
                </a:solidFill>
                <a:latin typeface="Arial" panose="020B0604020202020204" pitchFamily="34" charset="0"/>
                <a:cs typeface="Arial" panose="020B0604020202020204" pitchFamily="34" charset="0"/>
              </a:rPr>
              <a:t>Sprints</a:t>
            </a:r>
            <a:r>
              <a:rPr lang="es-ES" sz="2000" dirty="0">
                <a:solidFill>
                  <a:srgbClr val="444444"/>
                </a:solidFill>
                <a:latin typeface="Arial" panose="020B0604020202020204" pitchFamily="34" charset="0"/>
                <a:cs typeface="Arial" panose="020B0604020202020204" pitchFamily="34" charset="0"/>
              </a:rPr>
              <a:t> de un mes, y es la reunión del equipo en la que se hace una evaluación de cómo se ha implementado la </a:t>
            </a:r>
            <a:r>
              <a:rPr lang="es-ES" sz="2000" b="1" dirty="0">
                <a:solidFill>
                  <a:srgbClr val="444444"/>
                </a:solidFill>
                <a:latin typeface="Arial" panose="020B0604020202020204" pitchFamily="34" charset="0"/>
                <a:cs typeface="Arial" panose="020B0604020202020204" pitchFamily="34" charset="0"/>
              </a:rPr>
              <a:t>metodología Scrum</a:t>
            </a:r>
            <a:r>
              <a:rPr lang="es-ES" sz="2000" dirty="0">
                <a:solidFill>
                  <a:srgbClr val="444444"/>
                </a:solidFill>
                <a:latin typeface="Arial" panose="020B0604020202020204" pitchFamily="34" charset="0"/>
                <a:cs typeface="Arial" panose="020B0604020202020204" pitchFamily="34" charset="0"/>
              </a:rPr>
              <a:t> en el último sprint.</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Es una gran oportunidad para el </a:t>
            </a:r>
            <a:r>
              <a:rPr lang="es-ES" sz="2000" b="1" dirty="0">
                <a:solidFill>
                  <a:srgbClr val="444444"/>
                </a:solidFill>
                <a:latin typeface="Arial" panose="020B0604020202020204" pitchFamily="34" charset="0"/>
                <a:cs typeface="Arial" panose="020B0604020202020204" pitchFamily="34" charset="0"/>
              </a:rPr>
              <a:t>equipo Scrum</a:t>
            </a:r>
            <a:r>
              <a:rPr lang="es-ES" sz="2000" dirty="0">
                <a:solidFill>
                  <a:srgbClr val="444444"/>
                </a:solidFill>
                <a:latin typeface="Arial" panose="020B0604020202020204" pitchFamily="34" charset="0"/>
                <a:cs typeface="Arial" panose="020B0604020202020204" pitchFamily="34" charset="0"/>
              </a:rPr>
              <a:t> de inspeccionarse a sí mismo, proponiendo mejoras para el siguiente sprint.</a:t>
            </a:r>
          </a:p>
        </p:txBody>
      </p:sp>
      <p:pic>
        <p:nvPicPr>
          <p:cNvPr id="8" name="Imagen 7">
            <a:extLst>
              <a:ext uri="{FF2B5EF4-FFF2-40B4-BE49-F238E27FC236}">
                <a16:creationId xmlns:a16="http://schemas.microsoft.com/office/drawing/2014/main" id="{71C2AB21-9D7F-48AC-99A7-38C1A7D08F93}"/>
              </a:ext>
            </a:extLst>
          </p:cNvPr>
          <p:cNvPicPr>
            <a:picLocks noChangeAspect="1"/>
          </p:cNvPicPr>
          <p:nvPr/>
        </p:nvPicPr>
        <p:blipFill>
          <a:blip r:embed="rId3">
            <a:extLst>
              <a:ext uri="{28A0092B-C50C-407E-A947-70E740481C1C}">
                <a14:useLocalDpi xmlns:a14="http://schemas.microsoft.com/office/drawing/2010/main" val="0"/>
              </a:ext>
            </a:extLst>
          </a:blip>
          <a:srcRect t="1294" b="1294"/>
          <a:stretch/>
        </p:blipFill>
        <p:spPr>
          <a:xfrm>
            <a:off x="7387628" y="3332957"/>
            <a:ext cx="4509380" cy="30233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ítulo 1">
            <a:extLst>
              <a:ext uri="{FF2B5EF4-FFF2-40B4-BE49-F238E27FC236}">
                <a16:creationId xmlns:a16="http://schemas.microsoft.com/office/drawing/2014/main" id="{9C29627A-9F1D-4776-8B6D-3E8AF1E9F39F}"/>
              </a:ext>
            </a:extLst>
          </p:cNvPr>
          <p:cNvSpPr txBox="1">
            <a:spLocks/>
          </p:cNvSpPr>
          <p:nvPr/>
        </p:nvSpPr>
        <p:spPr>
          <a:xfrm>
            <a:off x="1858580" y="3652123"/>
            <a:ext cx="5239337" cy="23050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El resultado: una lista de mejoras que debe aplicar el siguiente día, ya que al finalizar la retrospectiva, inmediatamente comienza un nuevo </a:t>
            </a:r>
            <a:r>
              <a:rPr lang="es-ES" sz="2000" i="1" dirty="0">
                <a:solidFill>
                  <a:srgbClr val="444444"/>
                </a:solidFill>
                <a:latin typeface="Arial" panose="020B0604020202020204" pitchFamily="34" charset="0"/>
                <a:cs typeface="Arial" panose="020B0604020202020204" pitchFamily="34" charset="0"/>
              </a:rPr>
              <a:t>sprint</a:t>
            </a:r>
            <a:r>
              <a:rPr lang="es-ES" sz="2000" dirty="0">
                <a:solidFill>
                  <a:srgbClr val="444444"/>
                </a:solidFill>
                <a:latin typeface="Arial" panose="020B0604020202020204" pitchFamily="34" charset="0"/>
                <a:cs typeface="Arial" panose="020B0604020202020204" pitchFamily="34" charset="0"/>
              </a:rPr>
              <a:t>, que incluye el </a:t>
            </a:r>
            <a:r>
              <a:rPr lang="es-ES" sz="2000" i="1" dirty="0">
                <a:solidFill>
                  <a:srgbClr val="444444"/>
                </a:solidFill>
                <a:latin typeface="Arial" panose="020B0604020202020204" pitchFamily="34" charset="0"/>
                <a:cs typeface="Arial" panose="020B0604020202020204" pitchFamily="34" charset="0"/>
              </a:rPr>
              <a:t>sprint</a:t>
            </a:r>
            <a:r>
              <a:rPr lang="es-ES" sz="2000" dirty="0">
                <a:solidFill>
                  <a:srgbClr val="444444"/>
                </a:solidFill>
                <a:latin typeface="Arial" panose="020B0604020202020204" pitchFamily="34" charset="0"/>
                <a:cs typeface="Arial" panose="020B0604020202020204" pitchFamily="34" charset="0"/>
              </a:rPr>
              <a:t> </a:t>
            </a:r>
            <a:r>
              <a:rPr lang="es-ES" sz="2000" i="1" dirty="0" err="1">
                <a:solidFill>
                  <a:srgbClr val="444444"/>
                </a:solidFill>
                <a:latin typeface="Arial" panose="020B0604020202020204" pitchFamily="34" charset="0"/>
                <a:cs typeface="Arial" panose="020B0604020202020204" pitchFamily="34" charset="0"/>
              </a:rPr>
              <a:t>planning</a:t>
            </a:r>
            <a:r>
              <a:rPr lang="es-ES" sz="2000" dirty="0">
                <a:solidFill>
                  <a:srgbClr val="444444"/>
                </a:solidFill>
                <a:latin typeface="Arial" panose="020B0604020202020204" pitchFamily="34" charset="0"/>
                <a:cs typeface="Arial" panose="020B0604020202020204" pitchFamily="34" charset="0"/>
              </a:rPr>
              <a:t>, </a:t>
            </a:r>
            <a:r>
              <a:rPr lang="es-ES" sz="2000" i="1" dirty="0" err="1">
                <a:solidFill>
                  <a:srgbClr val="444444"/>
                </a:solidFill>
                <a:latin typeface="Arial" panose="020B0604020202020204" pitchFamily="34" charset="0"/>
                <a:cs typeface="Arial" panose="020B0604020202020204" pitchFamily="34" charset="0"/>
              </a:rPr>
              <a:t>daily</a:t>
            </a:r>
            <a:r>
              <a:rPr lang="es-ES" sz="2000" i="1" dirty="0">
                <a:solidFill>
                  <a:srgbClr val="444444"/>
                </a:solidFill>
                <a:latin typeface="Arial" panose="020B0604020202020204" pitchFamily="34" charset="0"/>
                <a:cs typeface="Arial" panose="020B0604020202020204" pitchFamily="34" charset="0"/>
              </a:rPr>
              <a:t> meeting</a:t>
            </a:r>
            <a:r>
              <a:rPr lang="es-ES" sz="2000" dirty="0">
                <a:solidFill>
                  <a:srgbClr val="444444"/>
                </a:solidFill>
                <a:latin typeface="Arial" panose="020B0604020202020204" pitchFamily="34" charset="0"/>
                <a:cs typeface="Arial" panose="020B0604020202020204" pitchFamily="34" charset="0"/>
              </a:rPr>
              <a:t>, </a:t>
            </a:r>
            <a:r>
              <a:rPr lang="es-ES" sz="2000" i="1" dirty="0">
                <a:solidFill>
                  <a:srgbClr val="444444"/>
                </a:solidFill>
                <a:latin typeface="Arial" panose="020B0604020202020204" pitchFamily="34" charset="0"/>
                <a:cs typeface="Arial" panose="020B0604020202020204" pitchFamily="34" charset="0"/>
              </a:rPr>
              <a:t>sprint </a:t>
            </a:r>
            <a:r>
              <a:rPr lang="es-ES" sz="2000" i="1" dirty="0" err="1">
                <a:solidFill>
                  <a:srgbClr val="444444"/>
                </a:solidFill>
                <a:latin typeface="Arial" panose="020B0604020202020204" pitchFamily="34" charset="0"/>
                <a:cs typeface="Arial" panose="020B0604020202020204" pitchFamily="34" charset="0"/>
              </a:rPr>
              <a:t>review</a:t>
            </a:r>
            <a:r>
              <a:rPr lang="es-ES" sz="2000" dirty="0">
                <a:solidFill>
                  <a:srgbClr val="444444"/>
                </a:solidFill>
                <a:latin typeface="Arial" panose="020B0604020202020204" pitchFamily="34" charset="0"/>
                <a:cs typeface="Arial" panose="020B0604020202020204" pitchFamily="34" charset="0"/>
              </a:rPr>
              <a:t> y la ya mencionada </a:t>
            </a:r>
            <a:r>
              <a:rPr lang="es-ES" sz="2000" i="1" dirty="0">
                <a:solidFill>
                  <a:srgbClr val="444444"/>
                </a:solidFill>
                <a:latin typeface="Arial" panose="020B0604020202020204" pitchFamily="34" charset="0"/>
                <a:cs typeface="Arial" panose="020B0604020202020204" pitchFamily="34" charset="0"/>
              </a:rPr>
              <a:t>sprint </a:t>
            </a:r>
            <a:r>
              <a:rPr lang="es-ES" sz="2000" i="1" dirty="0" err="1">
                <a:solidFill>
                  <a:srgbClr val="444444"/>
                </a:solidFill>
                <a:latin typeface="Arial" panose="020B0604020202020204" pitchFamily="34" charset="0"/>
                <a:cs typeface="Arial" panose="020B0604020202020204" pitchFamily="34" charset="0"/>
              </a:rPr>
              <a:t>retrospective</a:t>
            </a:r>
            <a:r>
              <a:rPr lang="es-ES" sz="2000" dirty="0">
                <a:solidFill>
                  <a:srgbClr val="444444"/>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0791297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Herramientas para la metodología Scrum</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141</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1885303"/>
            <a:ext cx="9802476" cy="20859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Las herramientas que se utilizan en Scrum están definidas para maximizar la transparencia dentro del equipo; es decir, que todos tengan una misma visión de lo que está ocurriendo en el proyecto.</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Las herramientas principales de Scrum son:</a:t>
            </a:r>
          </a:p>
          <a:p>
            <a:pPr marL="342900" indent="-342900" algn="just">
              <a:buFont typeface="Arial" panose="020B0604020202020204" pitchFamily="34" charset="0"/>
              <a:buChar char="•"/>
            </a:pPr>
            <a:r>
              <a:rPr lang="es-ES" sz="2000" dirty="0" err="1">
                <a:solidFill>
                  <a:srgbClr val="444444"/>
                </a:solidFill>
                <a:latin typeface="Arial" panose="020B0604020202020204" pitchFamily="34" charset="0"/>
                <a:cs typeface="Arial" panose="020B0604020202020204" pitchFamily="34" charset="0"/>
              </a:rPr>
              <a:t>Product</a:t>
            </a:r>
            <a:r>
              <a:rPr lang="es-ES" sz="2000" dirty="0">
                <a:solidFill>
                  <a:srgbClr val="444444"/>
                </a:solidFill>
                <a:latin typeface="Arial" panose="020B0604020202020204" pitchFamily="34" charset="0"/>
                <a:cs typeface="Arial" panose="020B0604020202020204" pitchFamily="34" charset="0"/>
              </a:rPr>
              <a:t> backlog</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Sprint backlog.</a:t>
            </a:r>
          </a:p>
        </p:txBody>
      </p:sp>
      <p:pic>
        <p:nvPicPr>
          <p:cNvPr id="5" name="Imagen 4">
            <a:extLst>
              <a:ext uri="{FF2B5EF4-FFF2-40B4-BE49-F238E27FC236}">
                <a16:creationId xmlns:a16="http://schemas.microsoft.com/office/drawing/2014/main" id="{6FB41B0D-7EB5-4753-92CE-5402BE4E93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13169" y="2696974"/>
            <a:ext cx="4457160" cy="3660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60875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Herramientas para la metodología Scrum</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142</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1885303"/>
            <a:ext cx="9802476" cy="39336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b="1" dirty="0" err="1">
                <a:solidFill>
                  <a:srgbClr val="444444"/>
                </a:solidFill>
                <a:latin typeface="Arial" panose="020B0604020202020204" pitchFamily="34" charset="0"/>
                <a:cs typeface="Arial" panose="020B0604020202020204" pitchFamily="34" charset="0"/>
              </a:rPr>
              <a:t>Product</a:t>
            </a:r>
            <a:r>
              <a:rPr lang="es-ES" sz="2000" b="1" dirty="0">
                <a:solidFill>
                  <a:srgbClr val="444444"/>
                </a:solidFill>
                <a:latin typeface="Arial" panose="020B0604020202020204" pitchFamily="34" charset="0"/>
                <a:cs typeface="Arial" panose="020B0604020202020204" pitchFamily="34" charset="0"/>
              </a:rPr>
              <a:t> backlog</a:t>
            </a:r>
          </a:p>
          <a:p>
            <a:pPr algn="just"/>
            <a:r>
              <a:rPr lang="es-ES" sz="2000" dirty="0">
                <a:solidFill>
                  <a:srgbClr val="444444"/>
                </a:solidFill>
                <a:latin typeface="Arial" panose="020B0604020202020204" pitchFamily="34" charset="0"/>
                <a:cs typeface="Arial" panose="020B0604020202020204" pitchFamily="34" charset="0"/>
              </a:rPr>
              <a:t>Básicamente, el </a:t>
            </a:r>
            <a:r>
              <a:rPr lang="es-ES" sz="2000" dirty="0" err="1">
                <a:solidFill>
                  <a:srgbClr val="444444"/>
                </a:solidFill>
                <a:latin typeface="Arial" panose="020B0604020202020204" pitchFamily="34" charset="0"/>
                <a:cs typeface="Arial" panose="020B0604020202020204" pitchFamily="34" charset="0"/>
              </a:rPr>
              <a:t>product</a:t>
            </a:r>
            <a:r>
              <a:rPr lang="es-ES" sz="2000" dirty="0">
                <a:solidFill>
                  <a:srgbClr val="444444"/>
                </a:solidFill>
                <a:latin typeface="Arial" panose="020B0604020202020204" pitchFamily="34" charset="0"/>
                <a:cs typeface="Arial" panose="020B0604020202020204" pitchFamily="34" charset="0"/>
              </a:rPr>
              <a:t> backlog es el listado de tareas que engloba todo un proyecto.</a:t>
            </a:r>
          </a:p>
          <a:p>
            <a:pPr algn="just"/>
            <a:r>
              <a:rPr lang="es-ES" sz="2000" dirty="0">
                <a:solidFill>
                  <a:srgbClr val="444444"/>
                </a:solidFill>
                <a:latin typeface="Arial" panose="020B0604020202020204" pitchFamily="34" charset="0"/>
                <a:cs typeface="Arial" panose="020B0604020202020204" pitchFamily="34" charset="0"/>
              </a:rPr>
              <a:t>Cualquier cosa que debamos hacer debe estar en el </a:t>
            </a:r>
            <a:r>
              <a:rPr lang="es-ES" sz="2000" dirty="0" err="1">
                <a:solidFill>
                  <a:srgbClr val="444444"/>
                </a:solidFill>
                <a:latin typeface="Arial" panose="020B0604020202020204" pitchFamily="34" charset="0"/>
                <a:cs typeface="Arial" panose="020B0604020202020204" pitchFamily="34" charset="0"/>
              </a:rPr>
              <a:t>product</a:t>
            </a:r>
            <a:r>
              <a:rPr lang="es-ES" sz="2000" dirty="0">
                <a:solidFill>
                  <a:srgbClr val="444444"/>
                </a:solidFill>
                <a:latin typeface="Arial" panose="020B0604020202020204" pitchFamily="34" charset="0"/>
                <a:cs typeface="Arial" panose="020B0604020202020204" pitchFamily="34" charset="0"/>
              </a:rPr>
              <a:t> backlog y con un tiempo estimado por el equipo de desarrollo.</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La responsabilidad exclusiva de ordenar el </a:t>
            </a:r>
            <a:r>
              <a:rPr lang="es-ES" sz="2000" dirty="0" err="1">
                <a:solidFill>
                  <a:srgbClr val="444444"/>
                </a:solidFill>
                <a:latin typeface="Arial" panose="020B0604020202020204" pitchFamily="34" charset="0"/>
                <a:cs typeface="Arial" panose="020B0604020202020204" pitchFamily="34" charset="0"/>
              </a:rPr>
              <a:t>product</a:t>
            </a:r>
            <a:r>
              <a:rPr lang="es-ES" sz="2000" dirty="0">
                <a:solidFill>
                  <a:srgbClr val="444444"/>
                </a:solidFill>
                <a:latin typeface="Arial" panose="020B0604020202020204" pitchFamily="34" charset="0"/>
                <a:cs typeface="Arial" panose="020B0604020202020204" pitchFamily="34" charset="0"/>
              </a:rPr>
              <a:t> backlog es del </a:t>
            </a:r>
            <a:r>
              <a:rPr lang="es-ES" sz="2000" dirty="0" err="1">
                <a:solidFill>
                  <a:srgbClr val="444444"/>
                </a:solidFill>
                <a:latin typeface="Arial" panose="020B0604020202020204" pitchFamily="34" charset="0"/>
                <a:cs typeface="Arial" panose="020B0604020202020204" pitchFamily="34" charset="0"/>
              </a:rPr>
              <a:t>Product</a:t>
            </a:r>
            <a:r>
              <a:rPr lang="es-ES" sz="2000" dirty="0">
                <a:solidFill>
                  <a:srgbClr val="444444"/>
                </a:solidFill>
                <a:latin typeface="Arial" panose="020B0604020202020204" pitchFamily="34" charset="0"/>
                <a:cs typeface="Arial" panose="020B0604020202020204" pitchFamily="34" charset="0"/>
              </a:rPr>
              <a:t> </a:t>
            </a:r>
            <a:r>
              <a:rPr lang="es-ES" sz="2000" dirty="0" err="1">
                <a:solidFill>
                  <a:srgbClr val="444444"/>
                </a:solidFill>
                <a:latin typeface="Arial" panose="020B0604020202020204" pitchFamily="34" charset="0"/>
                <a:cs typeface="Arial" panose="020B0604020202020204" pitchFamily="34" charset="0"/>
              </a:rPr>
              <a:t>Owner</a:t>
            </a:r>
            <a:r>
              <a:rPr lang="es-ES" sz="2000" dirty="0">
                <a:solidFill>
                  <a:srgbClr val="444444"/>
                </a:solidFill>
                <a:latin typeface="Arial" panose="020B0604020202020204" pitchFamily="34" charset="0"/>
                <a:cs typeface="Arial" panose="020B0604020202020204" pitchFamily="34" charset="0"/>
              </a:rPr>
              <a:t>, que se encuentra en constante comunicación con el cliente para asegurarse de que las prioridades están bien establecidas.</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Las tareas que están más arriba deben de ser las de mayor prioridad.</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El equipo de desarrollo elige tareas del </a:t>
            </a:r>
            <a:r>
              <a:rPr lang="es-ES" sz="2000" dirty="0" err="1">
                <a:solidFill>
                  <a:srgbClr val="444444"/>
                </a:solidFill>
                <a:latin typeface="Arial" panose="020B0604020202020204" pitchFamily="34" charset="0"/>
                <a:cs typeface="Arial" panose="020B0604020202020204" pitchFamily="34" charset="0"/>
              </a:rPr>
              <a:t>product</a:t>
            </a:r>
            <a:r>
              <a:rPr lang="es-ES" sz="2000" dirty="0">
                <a:solidFill>
                  <a:srgbClr val="444444"/>
                </a:solidFill>
                <a:latin typeface="Arial" panose="020B0604020202020204" pitchFamily="34" charset="0"/>
                <a:cs typeface="Arial" panose="020B0604020202020204" pitchFamily="34" charset="0"/>
              </a:rPr>
              <a:t> backlog en el sprint </a:t>
            </a:r>
            <a:r>
              <a:rPr lang="es-ES" sz="2000" dirty="0" err="1">
                <a:solidFill>
                  <a:srgbClr val="444444"/>
                </a:solidFill>
                <a:latin typeface="Arial" panose="020B0604020202020204" pitchFamily="34" charset="0"/>
                <a:cs typeface="Arial" panose="020B0604020202020204" pitchFamily="34" charset="0"/>
              </a:rPr>
              <a:t>planning</a:t>
            </a:r>
            <a:r>
              <a:rPr lang="es-ES" sz="2000" dirty="0">
                <a:solidFill>
                  <a:srgbClr val="444444"/>
                </a:solidFill>
                <a:latin typeface="Arial" panose="020B0604020202020204" pitchFamily="34" charset="0"/>
                <a:cs typeface="Arial" panose="020B0604020202020204" pitchFamily="34" charset="0"/>
              </a:rPr>
              <a:t> para generar tanto el sprint backlog como el sprint </a:t>
            </a:r>
            <a:r>
              <a:rPr lang="es-ES" sz="2000" dirty="0" err="1">
                <a:solidFill>
                  <a:srgbClr val="444444"/>
                </a:solidFill>
                <a:latin typeface="Arial" panose="020B0604020202020204" pitchFamily="34" charset="0"/>
                <a:cs typeface="Arial" panose="020B0604020202020204" pitchFamily="34" charset="0"/>
              </a:rPr>
              <a:t>goal</a:t>
            </a:r>
            <a:r>
              <a:rPr lang="es-ES" sz="2000" dirty="0">
                <a:solidFill>
                  <a:srgbClr val="444444"/>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890449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Herramientas para la metodología Scrum</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143</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1885303"/>
            <a:ext cx="9802476" cy="39336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Sprint backlog</a:t>
            </a:r>
          </a:p>
          <a:p>
            <a:pPr algn="just"/>
            <a:r>
              <a:rPr lang="es-ES" sz="2000" dirty="0">
                <a:solidFill>
                  <a:srgbClr val="444444"/>
                </a:solidFill>
                <a:latin typeface="Arial" panose="020B0604020202020204" pitchFamily="34" charset="0"/>
                <a:cs typeface="Arial" panose="020B0604020202020204" pitchFamily="34" charset="0"/>
              </a:rPr>
              <a:t>Es el grupo de tareas del </a:t>
            </a:r>
            <a:r>
              <a:rPr lang="es-ES" sz="2000" dirty="0" err="1">
                <a:solidFill>
                  <a:srgbClr val="444444"/>
                </a:solidFill>
                <a:latin typeface="Arial" panose="020B0604020202020204" pitchFamily="34" charset="0"/>
                <a:cs typeface="Arial" panose="020B0604020202020204" pitchFamily="34" charset="0"/>
              </a:rPr>
              <a:t>product</a:t>
            </a:r>
            <a:r>
              <a:rPr lang="es-ES" sz="2000" dirty="0">
                <a:solidFill>
                  <a:srgbClr val="444444"/>
                </a:solidFill>
                <a:latin typeface="Arial" panose="020B0604020202020204" pitchFamily="34" charset="0"/>
                <a:cs typeface="Arial" panose="020B0604020202020204" pitchFamily="34" charset="0"/>
              </a:rPr>
              <a:t> backlog que el equipo de desarrollo elige en el sprint </a:t>
            </a:r>
            <a:r>
              <a:rPr lang="es-ES" sz="2000" dirty="0" err="1">
                <a:solidFill>
                  <a:srgbClr val="444444"/>
                </a:solidFill>
                <a:latin typeface="Arial" panose="020B0604020202020204" pitchFamily="34" charset="0"/>
                <a:cs typeface="Arial" panose="020B0604020202020204" pitchFamily="34" charset="0"/>
              </a:rPr>
              <a:t>planning</a:t>
            </a:r>
            <a:r>
              <a:rPr lang="es-ES" sz="2000" dirty="0">
                <a:solidFill>
                  <a:srgbClr val="444444"/>
                </a:solidFill>
                <a:latin typeface="Arial" panose="020B0604020202020204" pitchFamily="34" charset="0"/>
                <a:cs typeface="Arial" panose="020B0604020202020204" pitchFamily="34" charset="0"/>
              </a:rPr>
              <a:t> junto con el plan para poder desarrollarlas. Debe ser conocido por todo el equipo, para asegurarse de que el foco debe estar en este grupo de tareas.</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El sprint </a:t>
            </a:r>
            <a:r>
              <a:rPr lang="es-ES" sz="2000" dirty="0" err="1">
                <a:solidFill>
                  <a:srgbClr val="444444"/>
                </a:solidFill>
                <a:latin typeface="Arial" panose="020B0604020202020204" pitchFamily="34" charset="0"/>
                <a:cs typeface="Arial" panose="020B0604020202020204" pitchFamily="34" charset="0"/>
              </a:rPr>
              <a:t>planning</a:t>
            </a:r>
            <a:r>
              <a:rPr lang="es-ES" sz="2000" dirty="0">
                <a:solidFill>
                  <a:srgbClr val="444444"/>
                </a:solidFill>
                <a:latin typeface="Arial" panose="020B0604020202020204" pitchFamily="34" charset="0"/>
                <a:cs typeface="Arial" panose="020B0604020202020204" pitchFamily="34" charset="0"/>
              </a:rPr>
              <a:t> no cambia durante el sprint, solo se permite cambiar el plan para poder desarrollarlas.</a:t>
            </a:r>
          </a:p>
        </p:txBody>
      </p:sp>
    </p:spTree>
    <p:extLst>
      <p:ext uri="{BB962C8B-B14F-4D97-AF65-F5344CB8AC3E}">
        <p14:creationId xmlns:p14="http://schemas.microsoft.com/office/powerpoint/2010/main" val="34594161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Herramientas para la metodología Scrum</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144</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1885303"/>
            <a:ext cx="9802476" cy="39336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Sprint backlog</a:t>
            </a:r>
          </a:p>
          <a:p>
            <a:pPr algn="just"/>
            <a:r>
              <a:rPr lang="es-ES" sz="2000" dirty="0">
                <a:solidFill>
                  <a:srgbClr val="444444"/>
                </a:solidFill>
                <a:latin typeface="Arial" panose="020B0604020202020204" pitchFamily="34" charset="0"/>
                <a:cs typeface="Arial" panose="020B0604020202020204" pitchFamily="34" charset="0"/>
              </a:rPr>
              <a:t>Es el grupo de tareas del </a:t>
            </a:r>
            <a:r>
              <a:rPr lang="es-ES" sz="2000" dirty="0" err="1">
                <a:solidFill>
                  <a:srgbClr val="444444"/>
                </a:solidFill>
                <a:latin typeface="Arial" panose="020B0604020202020204" pitchFamily="34" charset="0"/>
                <a:cs typeface="Arial" panose="020B0604020202020204" pitchFamily="34" charset="0"/>
              </a:rPr>
              <a:t>product</a:t>
            </a:r>
            <a:r>
              <a:rPr lang="es-ES" sz="2000" dirty="0">
                <a:solidFill>
                  <a:srgbClr val="444444"/>
                </a:solidFill>
                <a:latin typeface="Arial" panose="020B0604020202020204" pitchFamily="34" charset="0"/>
                <a:cs typeface="Arial" panose="020B0604020202020204" pitchFamily="34" charset="0"/>
              </a:rPr>
              <a:t> backlog que el equipo de desarrollo elige en el sprint </a:t>
            </a:r>
            <a:r>
              <a:rPr lang="es-ES" sz="2000" dirty="0" err="1">
                <a:solidFill>
                  <a:srgbClr val="444444"/>
                </a:solidFill>
                <a:latin typeface="Arial" panose="020B0604020202020204" pitchFamily="34" charset="0"/>
                <a:cs typeface="Arial" panose="020B0604020202020204" pitchFamily="34" charset="0"/>
              </a:rPr>
              <a:t>planning</a:t>
            </a:r>
            <a:r>
              <a:rPr lang="es-ES" sz="2000" dirty="0">
                <a:solidFill>
                  <a:srgbClr val="444444"/>
                </a:solidFill>
                <a:latin typeface="Arial" panose="020B0604020202020204" pitchFamily="34" charset="0"/>
                <a:cs typeface="Arial" panose="020B0604020202020204" pitchFamily="34" charset="0"/>
              </a:rPr>
              <a:t> junto con el plan para poder desarrollarlas. Debe ser conocido por todo el equipo, para asegurarse de que el foco debe estar en este grupo de tareas.</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El sprint </a:t>
            </a:r>
            <a:r>
              <a:rPr lang="es-ES" sz="2000" dirty="0" err="1">
                <a:solidFill>
                  <a:srgbClr val="444444"/>
                </a:solidFill>
                <a:latin typeface="Arial" panose="020B0604020202020204" pitchFamily="34" charset="0"/>
                <a:cs typeface="Arial" panose="020B0604020202020204" pitchFamily="34" charset="0"/>
              </a:rPr>
              <a:t>planning</a:t>
            </a:r>
            <a:r>
              <a:rPr lang="es-ES" sz="2000" dirty="0">
                <a:solidFill>
                  <a:srgbClr val="444444"/>
                </a:solidFill>
                <a:latin typeface="Arial" panose="020B0604020202020204" pitchFamily="34" charset="0"/>
                <a:cs typeface="Arial" panose="020B0604020202020204" pitchFamily="34" charset="0"/>
              </a:rPr>
              <a:t> no cambia durante el sprint, solo se permite cambiar el plan para poder desarrollarlas.</a:t>
            </a:r>
          </a:p>
        </p:txBody>
      </p:sp>
    </p:spTree>
    <p:extLst>
      <p:ext uri="{BB962C8B-B14F-4D97-AF65-F5344CB8AC3E}">
        <p14:creationId xmlns:p14="http://schemas.microsoft.com/office/powerpoint/2010/main" val="1067969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Herramientas para la metodología Scrum</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145</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742592" y="2067786"/>
            <a:ext cx="8261487" cy="33914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Ventajas de la metodología Scrum</a:t>
            </a:r>
          </a:p>
          <a:p>
            <a:pPr algn="just"/>
            <a:endParaRPr lang="es-ES" sz="2000" b="1"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Scrum es muy </a:t>
            </a:r>
            <a:r>
              <a:rPr lang="es-ES" sz="2000" b="1" dirty="0">
                <a:solidFill>
                  <a:srgbClr val="444444"/>
                </a:solidFill>
                <a:latin typeface="Arial" panose="020B0604020202020204" pitchFamily="34" charset="0"/>
                <a:cs typeface="Arial" panose="020B0604020202020204" pitchFamily="34" charset="0"/>
              </a:rPr>
              <a:t>fácil de aprender</a:t>
            </a:r>
            <a:r>
              <a:rPr lang="es-ES" sz="2000" dirty="0">
                <a:solidFill>
                  <a:srgbClr val="444444"/>
                </a:solidFill>
                <a:latin typeface="Arial" panose="020B0604020202020204" pitchFamily="34" charset="0"/>
                <a:cs typeface="Arial" panose="020B0604020202020204" pitchFamily="34" charset="0"/>
              </a:rPr>
              <a:t>: los roles, hitos y herramientas son claros y tienen un objetivo por lo que es un método muy relacionado con nuestra manera diaria de trabajar.</a:t>
            </a:r>
          </a:p>
          <a:p>
            <a:pPr marL="342900" indent="-342900" algn="just">
              <a:buFont typeface="Arial" panose="020B0604020202020204" pitchFamily="34" charset="0"/>
              <a:buChar char="•"/>
            </a:pPr>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El cliente puede comenzar a </a:t>
            </a:r>
            <a:r>
              <a:rPr lang="es-ES" sz="2000" b="1" dirty="0">
                <a:solidFill>
                  <a:srgbClr val="444444"/>
                </a:solidFill>
                <a:latin typeface="Arial" panose="020B0604020202020204" pitchFamily="34" charset="0"/>
                <a:cs typeface="Arial" panose="020B0604020202020204" pitchFamily="34" charset="0"/>
              </a:rPr>
              <a:t>usar el producto rápidamente</a:t>
            </a:r>
            <a:r>
              <a:rPr lang="es-ES" sz="2000" dirty="0">
                <a:solidFill>
                  <a:srgbClr val="444444"/>
                </a:solidFill>
                <a:latin typeface="Arial" panose="020B0604020202020204" pitchFamily="34" charset="0"/>
                <a:cs typeface="Arial" panose="020B0604020202020204" pitchFamily="34" charset="0"/>
              </a:rPr>
              <a:t>.</a:t>
            </a:r>
          </a:p>
          <a:p>
            <a:pPr marL="342900" indent="-342900" algn="just">
              <a:buFont typeface="Arial" panose="020B0604020202020204" pitchFamily="34" charset="0"/>
              <a:buChar char="•"/>
            </a:pPr>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Se agiliza el proceso, ya que la entrega de valor es muy frecuente.</a:t>
            </a:r>
          </a:p>
          <a:p>
            <a:pPr marL="342900" indent="-342900" algn="just">
              <a:buFont typeface="Arial" panose="020B0604020202020204" pitchFamily="34" charset="0"/>
              <a:buChar char="•"/>
            </a:pPr>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Menor probabilidad de sorpresas o imprevistos, porque el cliente está viendo frecuentemente el proyecto.</a:t>
            </a:r>
          </a:p>
        </p:txBody>
      </p:sp>
      <p:pic>
        <p:nvPicPr>
          <p:cNvPr id="8" name="Imagen 7">
            <a:extLst>
              <a:ext uri="{FF2B5EF4-FFF2-40B4-BE49-F238E27FC236}">
                <a16:creationId xmlns:a16="http://schemas.microsoft.com/office/drawing/2014/main" id="{C5402441-A40B-468B-8328-FC23F47AA188}"/>
              </a:ext>
            </a:extLst>
          </p:cNvPr>
          <p:cNvPicPr>
            <a:picLocks noChangeAspect="1"/>
          </p:cNvPicPr>
          <p:nvPr/>
        </p:nvPicPr>
        <p:blipFill rotWithShape="1">
          <a:blip r:embed="rId3">
            <a:extLst>
              <a:ext uri="{28A0092B-C50C-407E-A947-70E740481C1C}">
                <a14:useLocalDpi xmlns:a14="http://schemas.microsoft.com/office/drawing/2010/main" val="0"/>
              </a:ext>
            </a:extLst>
          </a:blip>
          <a:srcRect r="46921" b="1353"/>
          <a:stretch/>
        </p:blipFill>
        <p:spPr>
          <a:xfrm>
            <a:off x="10226643" y="2400553"/>
            <a:ext cx="1475302" cy="1633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684819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Herramientas para la metodología Scrum</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146</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742592" y="2067785"/>
            <a:ext cx="8261487" cy="3735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Desventajas de la metodología Scrum</a:t>
            </a:r>
          </a:p>
          <a:p>
            <a:pPr algn="just"/>
            <a:endParaRPr lang="es-ES" sz="2000" b="1"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Aunque Scrum sea fácil de aprender, es muy </a:t>
            </a:r>
            <a:r>
              <a:rPr lang="es-ES" sz="2000" b="1" dirty="0">
                <a:solidFill>
                  <a:srgbClr val="444444"/>
                </a:solidFill>
                <a:latin typeface="Arial" panose="020B0604020202020204" pitchFamily="34" charset="0"/>
                <a:cs typeface="Arial" panose="020B0604020202020204" pitchFamily="34" charset="0"/>
              </a:rPr>
              <a:t>difícil implementarlo</a:t>
            </a:r>
            <a:r>
              <a:rPr lang="es-ES" sz="2000" dirty="0">
                <a:solidFill>
                  <a:srgbClr val="444444"/>
                </a:solidFill>
                <a:latin typeface="Arial" panose="020B0604020202020204" pitchFamily="34" charset="0"/>
                <a:cs typeface="Arial" panose="020B0604020202020204" pitchFamily="34" charset="0"/>
              </a:rPr>
              <a:t>. Esto supone una predisposición y un cambio de cultura de la organización que debe ir desde los altos mandos hasta los clientes.</a:t>
            </a:r>
          </a:p>
          <a:p>
            <a:pPr marL="342900" indent="-342900" algn="just">
              <a:buFont typeface="Arial" panose="020B0604020202020204" pitchFamily="34" charset="0"/>
              <a:buChar char="•"/>
            </a:pPr>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La necesidad de tener </a:t>
            </a:r>
            <a:r>
              <a:rPr lang="es-ES" sz="2000" b="1" dirty="0">
                <a:solidFill>
                  <a:srgbClr val="444444"/>
                </a:solidFill>
                <a:latin typeface="Arial" panose="020B0604020202020204" pitchFamily="34" charset="0"/>
                <a:cs typeface="Arial" panose="020B0604020202020204" pitchFamily="34" charset="0"/>
              </a:rPr>
              <a:t>equipos multidisciplinares</a:t>
            </a:r>
            <a:r>
              <a:rPr lang="es-ES" sz="2000" dirty="0">
                <a:solidFill>
                  <a:srgbClr val="444444"/>
                </a:solidFill>
                <a:latin typeface="Arial" panose="020B0604020202020204" pitchFamily="34" charset="0"/>
                <a:cs typeface="Arial" panose="020B0604020202020204" pitchFamily="34" charset="0"/>
              </a:rPr>
              <a:t> puede ser un problema, ya que es difícil encontrar personas que sean capaces de hacer todo el trabajo de un equipo.</a:t>
            </a:r>
          </a:p>
          <a:p>
            <a:pPr marL="342900" indent="-342900" algn="just">
              <a:buFont typeface="Arial" panose="020B0604020202020204" pitchFamily="34" charset="0"/>
              <a:buChar char="•"/>
            </a:pPr>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El equipo puede tender a realizar el camino más corto para conseguir el objetivo de un sprint, el cual no siempre ofrece resultados de calidad.</a:t>
            </a:r>
          </a:p>
        </p:txBody>
      </p:sp>
      <p:pic>
        <p:nvPicPr>
          <p:cNvPr id="10" name="Imagen 9">
            <a:extLst>
              <a:ext uri="{FF2B5EF4-FFF2-40B4-BE49-F238E27FC236}">
                <a16:creationId xmlns:a16="http://schemas.microsoft.com/office/drawing/2014/main" id="{75B0D6C7-6C26-442A-A7ED-E5E844781E97}"/>
              </a:ext>
            </a:extLst>
          </p:cNvPr>
          <p:cNvPicPr>
            <a:picLocks noChangeAspect="1"/>
          </p:cNvPicPr>
          <p:nvPr/>
        </p:nvPicPr>
        <p:blipFill rotWithShape="1">
          <a:blip r:embed="rId3">
            <a:extLst>
              <a:ext uri="{28A0092B-C50C-407E-A947-70E740481C1C}">
                <a14:useLocalDpi xmlns:a14="http://schemas.microsoft.com/office/drawing/2010/main" val="0"/>
              </a:ext>
            </a:extLst>
          </a:blip>
          <a:srcRect l="47392" b="-2490"/>
          <a:stretch/>
        </p:blipFill>
        <p:spPr>
          <a:xfrm>
            <a:off x="10173300" y="2236207"/>
            <a:ext cx="1617331" cy="18770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36603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Metodología Scrum</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147</a:t>
            </a:fld>
            <a:endParaRPr lang="es-CL"/>
          </a:p>
        </p:txBody>
      </p:sp>
      <p:pic>
        <p:nvPicPr>
          <p:cNvPr id="10" name="Imagen 9">
            <a:extLst>
              <a:ext uri="{FF2B5EF4-FFF2-40B4-BE49-F238E27FC236}">
                <a16:creationId xmlns:a16="http://schemas.microsoft.com/office/drawing/2014/main" id="{68C8DA21-502A-4D99-B437-C4877A0D5D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84842" y="2723758"/>
            <a:ext cx="7549952" cy="23357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57118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9" y="3324429"/>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2" y="2667662"/>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Metodologías Agiles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148</a:t>
            </a:fld>
            <a:endParaRPr lang="es-CL"/>
          </a:p>
        </p:txBody>
      </p:sp>
      <p:sp>
        <p:nvSpPr>
          <p:cNvPr id="8" name="Título 1">
            <a:extLst>
              <a:ext uri="{FF2B5EF4-FFF2-40B4-BE49-F238E27FC236}">
                <a16:creationId xmlns:a16="http://schemas.microsoft.com/office/drawing/2014/main" id="{DAE7543F-B8F3-4021-B247-7C451148DCEE}"/>
              </a:ext>
            </a:extLst>
          </p:cNvPr>
          <p:cNvSpPr txBox="1">
            <a:spLocks/>
          </p:cNvSpPr>
          <p:nvPr/>
        </p:nvSpPr>
        <p:spPr>
          <a:xfrm>
            <a:off x="1327639" y="3844792"/>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sz="3600" dirty="0"/>
              <a:t>Metodología</a:t>
            </a:r>
            <a:r>
              <a:rPr lang="es-ES" dirty="0"/>
              <a:t> </a:t>
            </a:r>
            <a:r>
              <a:rPr lang="es-ES" sz="3600" dirty="0"/>
              <a:t>Programación Extrema (XP)</a:t>
            </a:r>
            <a:endParaRPr lang="es-ES" sz="3600" b="0" i="0" dirty="0">
              <a:solidFill>
                <a:srgbClr val="000000"/>
              </a:solidFill>
              <a:effectLst/>
              <a:latin typeface="Montserrat" panose="00000500000000000000" pitchFamily="2" charset="0"/>
            </a:endParaRPr>
          </a:p>
        </p:txBody>
      </p:sp>
    </p:spTree>
    <p:extLst>
      <p:ext uri="{BB962C8B-B14F-4D97-AF65-F5344CB8AC3E}">
        <p14:creationId xmlns:p14="http://schemas.microsoft.com/office/powerpoint/2010/main" val="3958089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Metodología Programación Extrema (XP)</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149</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1885303"/>
            <a:ext cx="9802476" cy="20859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La programación extrema es una metodología de desarrollo ágil que tiene como principal objetivo aumentar la productividad a la hora de desarrollar un proyecto software. Da prioridad a los trabajos que dan un resultado directo y en los cuales se reduce la burocracia que pueda existir en el entorno de trabajo.</a:t>
            </a:r>
          </a:p>
        </p:txBody>
      </p:sp>
      <p:pic>
        <p:nvPicPr>
          <p:cNvPr id="5" name="Imagen 4">
            <a:extLst>
              <a:ext uri="{FF2B5EF4-FFF2-40B4-BE49-F238E27FC236}">
                <a16:creationId xmlns:a16="http://schemas.microsoft.com/office/drawing/2014/main" id="{6FB41B0D-7EB5-4753-92CE-5402BE4E93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9306" y="3249725"/>
            <a:ext cx="6381022" cy="3289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47223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b="0" i="0" dirty="0">
                <a:solidFill>
                  <a:srgbClr val="000000"/>
                </a:solidFill>
                <a:effectLst/>
                <a:latin typeface="Montserrat" panose="00000500000000000000" pitchFamily="2" charset="0"/>
              </a:rPr>
              <a:t>Ciclo de vida del software</a:t>
            </a: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855064" y="1948877"/>
            <a:ext cx="5063636" cy="31681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1-Planificación</a:t>
            </a:r>
          </a:p>
          <a:p>
            <a:pPr algn="just"/>
            <a:r>
              <a:rPr lang="es-ES" sz="2000" i="0" dirty="0">
                <a:solidFill>
                  <a:srgbClr val="444444"/>
                </a:solidFill>
                <a:effectLst/>
                <a:latin typeface="Arial" panose="020B0604020202020204" pitchFamily="34" charset="0"/>
                <a:cs typeface="Arial" panose="020B0604020202020204" pitchFamily="34" charset="0"/>
              </a:rPr>
              <a:t>En esta fase se prepara el diseño y posterior implementación del sistema. Es necesario definir el alcance del proyecto, justificarlo y escoger una metodología para su desarrollo. También es preciso asociar las diferentes actividades a plazos de tiempo y designar roles y responsabilidades.</a:t>
            </a:r>
            <a:endParaRPr lang="es-CL" sz="2000" dirty="0">
              <a:solidFill>
                <a:srgbClr val="444444"/>
              </a:solidFill>
              <a:latin typeface="Arial" panose="020B0604020202020204" pitchFamily="34" charset="0"/>
              <a:cs typeface="Arial" panose="020B0604020202020204" pitchFamily="34" charset="0"/>
            </a:endParaRPr>
          </a:p>
        </p:txBody>
      </p:sp>
      <p:pic>
        <p:nvPicPr>
          <p:cNvPr id="9" name="Imagen 8">
            <a:extLst>
              <a:ext uri="{FF2B5EF4-FFF2-40B4-BE49-F238E27FC236}">
                <a16:creationId xmlns:a16="http://schemas.microsoft.com/office/drawing/2014/main" id="{1FCF6F56-B4B9-4461-9CAE-4D2754A231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78272" y="1844905"/>
            <a:ext cx="4745872" cy="31681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Marcador de número de diapositiva 1">
            <a:extLst>
              <a:ext uri="{FF2B5EF4-FFF2-40B4-BE49-F238E27FC236}">
                <a16:creationId xmlns:a16="http://schemas.microsoft.com/office/drawing/2014/main" id="{D4EA2C1A-3579-4E24-81F0-B58ADF690538}"/>
              </a:ext>
            </a:extLst>
          </p:cNvPr>
          <p:cNvSpPr>
            <a:spLocks noGrp="1"/>
          </p:cNvSpPr>
          <p:nvPr>
            <p:ph type="sldNum" sz="quarter" idx="12"/>
          </p:nvPr>
        </p:nvSpPr>
        <p:spPr/>
        <p:txBody>
          <a:bodyPr/>
          <a:lstStyle/>
          <a:p>
            <a:fld id="{808A025A-C980-4902-B187-215779B55273}" type="slidenum">
              <a:rPr lang="es-CL" smtClean="0"/>
              <a:t>15</a:t>
            </a:fld>
            <a:endParaRPr lang="es-CL"/>
          </a:p>
        </p:txBody>
      </p:sp>
    </p:spTree>
    <p:extLst>
      <p:ext uri="{BB962C8B-B14F-4D97-AF65-F5344CB8AC3E}">
        <p14:creationId xmlns:p14="http://schemas.microsoft.com/office/powerpoint/2010/main" val="3334166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Metodología Programación Extrema (XP)</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150</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1885302"/>
            <a:ext cx="9259076" cy="38527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El Modelo</a:t>
            </a:r>
          </a:p>
          <a:p>
            <a:pPr algn="just"/>
            <a:endParaRPr lang="es-ES" sz="2000" b="1"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La metodología XP define cuatro variables para cualquier proyecto de software: costo, tiempo, calidad y alcance.</a:t>
            </a:r>
          </a:p>
          <a:p>
            <a:pPr algn="just"/>
            <a:r>
              <a:rPr lang="es-ES" sz="2000" dirty="0">
                <a:solidFill>
                  <a:srgbClr val="444444"/>
                </a:solidFill>
                <a:latin typeface="Arial" panose="020B0604020202020204" pitchFamily="34" charset="0"/>
                <a:cs typeface="Arial" panose="020B0604020202020204" pitchFamily="34" charset="0"/>
              </a:rPr>
              <a:t>El método especifica que de estas cuatro variables, tres de ellas podrán ser fijadas arbitrariamente por actores externos al grupo de desarrolladores (clientes y jefes de proyecto), y el valor de la restante deberá será establecida por el equipo de desarrollo, quien establecerá su valor en función de las otras tres.</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Por ejemplo, si el cliente establece el alcance y la calidad, y el jefe de proyecto el precio, el grupo de desarrollo tendrá libertad para determinar el tiempo que durará el proyecto. Se trata de establecer un equilibrio entre las cuatro variables del proyecto.</a:t>
            </a:r>
          </a:p>
        </p:txBody>
      </p:sp>
    </p:spTree>
    <p:extLst>
      <p:ext uri="{BB962C8B-B14F-4D97-AF65-F5344CB8AC3E}">
        <p14:creationId xmlns:p14="http://schemas.microsoft.com/office/powerpoint/2010/main" val="34335976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Metodología Programación Extrema (XP)</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151</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1623223"/>
            <a:ext cx="9802476" cy="23111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El Ciclo de vida</a:t>
            </a:r>
          </a:p>
          <a:p>
            <a:pPr algn="just"/>
            <a:endParaRPr lang="es-ES" sz="2000" b="1"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Al igual que otras metodologías de gestión de proyectos, tanto Ágiles como tradicionales, el ciclo XP incluye:</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Entender lo que el cliente necesita &gt; Fase de Exploración</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Estimar el esfuerzo &gt; Fase de Planificación</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Crear la solución &gt; Fase de Iteraciones</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Entregar el producto final al cliente &gt; Fase de puesta en producción</a:t>
            </a:r>
          </a:p>
        </p:txBody>
      </p:sp>
      <p:pic>
        <p:nvPicPr>
          <p:cNvPr id="5" name="Imagen 4">
            <a:extLst>
              <a:ext uri="{FF2B5EF4-FFF2-40B4-BE49-F238E27FC236}">
                <a16:creationId xmlns:a16="http://schemas.microsoft.com/office/drawing/2014/main" id="{6FB41B0D-7EB5-4753-92CE-5402BE4E93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73233" y="3934359"/>
            <a:ext cx="2520376" cy="23224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ítulo 1">
            <a:extLst>
              <a:ext uri="{FF2B5EF4-FFF2-40B4-BE49-F238E27FC236}">
                <a16:creationId xmlns:a16="http://schemas.microsoft.com/office/drawing/2014/main" id="{6D2FC318-C8CA-4CC1-B554-A44B79F41DEA}"/>
              </a:ext>
            </a:extLst>
          </p:cNvPr>
          <p:cNvSpPr txBox="1">
            <a:spLocks/>
          </p:cNvSpPr>
          <p:nvPr/>
        </p:nvSpPr>
        <p:spPr>
          <a:xfrm>
            <a:off x="1858579" y="4033949"/>
            <a:ext cx="6896122" cy="19305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En cada iteración se realiza un ciclo completo de análisis, diseño, desarrollo y pruebas, pero utilizando un conjunto de reglas y prácticas especificas de XP. Un proyecto con XP, implica de entre a 10 a 15 iteraciones </a:t>
            </a:r>
            <a:r>
              <a:rPr lang="es-ES" sz="2000">
                <a:solidFill>
                  <a:srgbClr val="444444"/>
                </a:solidFill>
                <a:latin typeface="Arial" panose="020B0604020202020204" pitchFamily="34" charset="0"/>
                <a:cs typeface="Arial" panose="020B0604020202020204" pitchFamily="34" charset="0"/>
              </a:rPr>
              <a:t>habitualmente. </a:t>
            </a:r>
            <a:endParaRPr lang="es-ES" sz="2000" dirty="0">
              <a:solidFill>
                <a:srgbClr val="44444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4007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Equipo de Programación Extrema</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152</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1930846"/>
            <a:ext cx="9802476" cy="368210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Lista del equipo XP:</a:t>
            </a:r>
          </a:p>
          <a:p>
            <a:pPr algn="just"/>
            <a:r>
              <a:rPr lang="es-ES" sz="2000" dirty="0">
                <a:solidFill>
                  <a:srgbClr val="444444"/>
                </a:solidFill>
                <a:latin typeface="Arial" panose="020B0604020202020204" pitchFamily="34" charset="0"/>
                <a:cs typeface="Arial" panose="020B0604020202020204" pitchFamily="34" charset="0"/>
              </a:rPr>
              <a:t>Como toda metodología Agile esta metodología de Programación Extrema XP, tiene su equipo definido.</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El cliente ejerce así su responsabilidad:</a:t>
            </a:r>
          </a:p>
          <a:p>
            <a:pPr algn="just"/>
            <a:r>
              <a:rPr lang="es-ES" sz="2000" dirty="0">
                <a:solidFill>
                  <a:srgbClr val="444444"/>
                </a:solidFill>
                <a:latin typeface="Arial" panose="020B0604020202020204" pitchFamily="34" charset="0"/>
                <a:cs typeface="Arial" panose="020B0604020202020204" pitchFamily="34" charset="0"/>
              </a:rPr>
              <a:t>Los clientes son los responsables de definir los objetivos del proyecto, así como de conducir su gestión. Marcan las necesidades y las prioridades en el proyecto.</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Los programadores y su marco de acción:</a:t>
            </a:r>
          </a:p>
          <a:p>
            <a:pPr algn="just"/>
            <a:r>
              <a:rPr lang="es-ES" sz="2000" dirty="0">
                <a:solidFill>
                  <a:srgbClr val="444444"/>
                </a:solidFill>
                <a:latin typeface="Arial" panose="020B0604020202020204" pitchFamily="34" charset="0"/>
                <a:cs typeface="Arial" panose="020B0604020202020204" pitchFamily="34" charset="0"/>
              </a:rPr>
              <a:t>Como especialistas en las actividades que ayudarán a cumplir los objetivos, los programadores serán los encargados de delimitar duraciones y estimar tiempos. Por lo que planificarán el proyecto, con respecto a los requisitos acordados con los clientes.</a:t>
            </a:r>
          </a:p>
        </p:txBody>
      </p:sp>
    </p:spTree>
    <p:extLst>
      <p:ext uri="{BB962C8B-B14F-4D97-AF65-F5344CB8AC3E}">
        <p14:creationId xmlns:p14="http://schemas.microsoft.com/office/powerpoint/2010/main" val="2876505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Equipo de Programación Extrema</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153</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80" y="2433313"/>
            <a:ext cx="9802476" cy="26771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Los </a:t>
            </a:r>
            <a:r>
              <a:rPr lang="es-ES" sz="2000" b="1" dirty="0" err="1">
                <a:solidFill>
                  <a:srgbClr val="444444"/>
                </a:solidFill>
                <a:latin typeface="Arial" panose="020B0604020202020204" pitchFamily="34" charset="0"/>
                <a:cs typeface="Arial" panose="020B0604020202020204" pitchFamily="34" charset="0"/>
              </a:rPr>
              <a:t>tester</a:t>
            </a:r>
            <a:r>
              <a:rPr lang="es-ES" sz="2000" b="1" dirty="0">
                <a:solidFill>
                  <a:srgbClr val="444444"/>
                </a:solidFill>
                <a:latin typeface="Arial" panose="020B0604020202020204" pitchFamily="34" charset="0"/>
                <a:cs typeface="Arial" panose="020B0604020202020204" pitchFamily="34" charset="0"/>
              </a:rPr>
              <a:t> amplían su rol en la XP:</a:t>
            </a:r>
          </a:p>
          <a:p>
            <a:pPr algn="just"/>
            <a:r>
              <a:rPr lang="es-ES" sz="2000" dirty="0">
                <a:solidFill>
                  <a:srgbClr val="444444"/>
                </a:solidFill>
                <a:latin typeface="Arial" panose="020B0604020202020204" pitchFamily="34" charset="0"/>
                <a:cs typeface="Arial" panose="020B0604020202020204" pitchFamily="34" charset="0"/>
              </a:rPr>
              <a:t>La comunicación del </a:t>
            </a:r>
            <a:r>
              <a:rPr lang="es-ES" sz="2000" dirty="0" err="1">
                <a:solidFill>
                  <a:srgbClr val="444444"/>
                </a:solidFill>
                <a:latin typeface="Arial" panose="020B0604020202020204" pitchFamily="34" charset="0"/>
                <a:cs typeface="Arial" panose="020B0604020202020204" pitchFamily="34" charset="0"/>
              </a:rPr>
              <a:t>Tester</a:t>
            </a:r>
            <a:r>
              <a:rPr lang="es-ES" sz="2000" dirty="0">
                <a:solidFill>
                  <a:srgbClr val="444444"/>
                </a:solidFill>
                <a:latin typeface="Arial" panose="020B0604020202020204" pitchFamily="34" charset="0"/>
                <a:cs typeface="Arial" panose="020B0604020202020204" pitchFamily="34" charset="0"/>
              </a:rPr>
              <a:t> con el cliente será vital para alinear resultados con requisitos estimados.</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El </a:t>
            </a:r>
            <a:r>
              <a:rPr lang="es-ES" sz="2000" b="1" dirty="0" err="1">
                <a:solidFill>
                  <a:srgbClr val="444444"/>
                </a:solidFill>
                <a:latin typeface="Arial" panose="020B0604020202020204" pitchFamily="34" charset="0"/>
                <a:cs typeface="Arial" panose="020B0604020202020204" pitchFamily="34" charset="0"/>
              </a:rPr>
              <a:t>tracker</a:t>
            </a:r>
            <a:r>
              <a:rPr lang="es-ES" sz="2000" b="1" dirty="0">
                <a:solidFill>
                  <a:srgbClr val="444444"/>
                </a:solidFill>
                <a:latin typeface="Arial" panose="020B0604020202020204" pitchFamily="34" charset="0"/>
                <a:cs typeface="Arial" panose="020B0604020202020204" pitchFamily="34" charset="0"/>
              </a:rPr>
              <a:t> o encargado de seguimiento:</a:t>
            </a:r>
          </a:p>
          <a:p>
            <a:pPr algn="just"/>
            <a:r>
              <a:rPr lang="es-ES" sz="2000" dirty="0">
                <a:solidFill>
                  <a:srgbClr val="444444"/>
                </a:solidFill>
                <a:latin typeface="Arial" panose="020B0604020202020204" pitchFamily="34" charset="0"/>
                <a:cs typeface="Arial" panose="020B0604020202020204" pitchFamily="34" charset="0"/>
              </a:rPr>
              <a:t>Su objetivo será que en todo momento haya un control y un por qué se realiza cada cosa. También la comunicación y relación constante con el cliente es clave. Definirá los hitos o puntos de control en la planificación, en función de los objetivos del cliente y las estimaciones de tiempos de ejecución de tareas del equipo de programadores.</a:t>
            </a:r>
          </a:p>
          <a:p>
            <a:pPr algn="just"/>
            <a:endParaRPr lang="es-ES" sz="2000" dirty="0">
              <a:solidFill>
                <a:srgbClr val="44444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3254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Equipo de Programación Extrema</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154</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2329866"/>
            <a:ext cx="9802476" cy="25680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El coach y su labor clave:</a:t>
            </a:r>
          </a:p>
          <a:p>
            <a:pPr algn="just"/>
            <a:r>
              <a:rPr lang="es-ES" sz="2000" dirty="0">
                <a:solidFill>
                  <a:srgbClr val="444444"/>
                </a:solidFill>
                <a:latin typeface="Arial" panose="020B0604020202020204" pitchFamily="34" charset="0"/>
                <a:cs typeface="Arial" panose="020B0604020202020204" pitchFamily="34" charset="0"/>
              </a:rPr>
              <a:t>Los Coach realizan una tarea fundamental: el asesoramiento y orientación continuo tanto para el equipo de trabajo como para los clientes. Son la guía del proyecto, para que todos sepan bien qué, cómo y cuándo hacerlo.</a:t>
            </a:r>
          </a:p>
          <a:p>
            <a:pPr algn="just"/>
            <a:endParaRPr lang="es-ES" sz="2000" b="1"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El manager XP responde así a este método:</a:t>
            </a:r>
          </a:p>
          <a:p>
            <a:pPr algn="just"/>
            <a:r>
              <a:rPr lang="es-ES" sz="2000" dirty="0">
                <a:solidFill>
                  <a:srgbClr val="444444"/>
                </a:solidFill>
                <a:latin typeface="Arial" panose="020B0604020202020204" pitchFamily="34" charset="0"/>
                <a:cs typeface="Arial" panose="020B0604020202020204" pitchFamily="34" charset="0"/>
              </a:rPr>
              <a:t>El responsable de coordinas comunicaciones entre las distintas partes, ofrecer y gestionar los recursos necesarios. De tener una idea general del funcionamiento del proyecto y su estado en todo momento.</a:t>
            </a:r>
          </a:p>
        </p:txBody>
      </p:sp>
    </p:spTree>
    <p:extLst>
      <p:ext uri="{BB962C8B-B14F-4D97-AF65-F5344CB8AC3E}">
        <p14:creationId xmlns:p14="http://schemas.microsoft.com/office/powerpoint/2010/main" val="451719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Fases de la Programación Extrema</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155</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5011593" y="1804765"/>
            <a:ext cx="3496451" cy="369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METODOLOGIA XP: FASES</a:t>
            </a:r>
            <a:endParaRPr lang="es-ES" sz="2000" dirty="0">
              <a:solidFill>
                <a:srgbClr val="444444"/>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46D98AA9-50CA-40A5-903F-976A89AB51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68850" y="2329866"/>
            <a:ext cx="7581937" cy="4264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21771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Fases de la Programación Extrema</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156</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2329867"/>
            <a:ext cx="9802476" cy="19433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1: PLANIFICACIÓN</a:t>
            </a:r>
          </a:p>
          <a:p>
            <a:pPr marL="342900" indent="-342900" algn="just">
              <a:buFont typeface="Arial" panose="020B0604020202020204" pitchFamily="34" charset="0"/>
              <a:buChar char="•"/>
            </a:pPr>
            <a:endParaRPr lang="es-ES" sz="2000" b="1"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Según la identificación de las historias de usuario, se priorizan y se descomponen en </a:t>
            </a:r>
            <a:r>
              <a:rPr lang="es-ES" sz="2000" dirty="0" err="1">
                <a:solidFill>
                  <a:srgbClr val="444444"/>
                </a:solidFill>
                <a:latin typeface="Arial" panose="020B0604020202020204" pitchFamily="34" charset="0"/>
                <a:cs typeface="Arial" panose="020B0604020202020204" pitchFamily="34" charset="0"/>
              </a:rPr>
              <a:t>mini-versiones</a:t>
            </a:r>
            <a:r>
              <a:rPr lang="es-ES" sz="2000" dirty="0">
                <a:solidFill>
                  <a:srgbClr val="444444"/>
                </a:solidFill>
                <a:latin typeface="Arial" panose="020B0604020202020204" pitchFamily="34" charset="0"/>
                <a:cs typeface="Arial" panose="020B0604020202020204" pitchFamily="34" charset="0"/>
              </a:rPr>
              <a:t>. La planificación se va a ir revisando. Cada dos semanas aproximadamente de iteración, se debe obtener un software útil, funcional, listo para probar y lanzar.</a:t>
            </a:r>
          </a:p>
        </p:txBody>
      </p:sp>
    </p:spTree>
    <p:extLst>
      <p:ext uri="{BB962C8B-B14F-4D97-AF65-F5344CB8AC3E}">
        <p14:creationId xmlns:p14="http://schemas.microsoft.com/office/powerpoint/2010/main" val="3503033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Fases de la Programación Extrema</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157</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2329867"/>
            <a:ext cx="9802476" cy="19433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DISEÑO</a:t>
            </a:r>
          </a:p>
          <a:p>
            <a:pPr algn="just"/>
            <a:r>
              <a:rPr lang="es-ES" sz="2000" dirty="0">
                <a:solidFill>
                  <a:srgbClr val="444444"/>
                </a:solidFill>
                <a:latin typeface="Arial" panose="020B0604020202020204" pitchFamily="34" charset="0"/>
                <a:cs typeface="Arial" panose="020B0604020202020204" pitchFamily="34" charset="0"/>
              </a:rPr>
              <a:t>En este paso se intentará trabajar con un código sencillo, haciendo lo mínimo imprescindible para que funcione. Se obtendrá el prototipo. Además, para el diseño del software orientado a objetos, se crearán tarjetas CRC (Clase-Responsabilidad-Colaboración).</a:t>
            </a:r>
          </a:p>
        </p:txBody>
      </p:sp>
    </p:spTree>
    <p:extLst>
      <p:ext uri="{BB962C8B-B14F-4D97-AF65-F5344CB8AC3E}">
        <p14:creationId xmlns:p14="http://schemas.microsoft.com/office/powerpoint/2010/main" val="2294899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Fases de la Programación Extrema</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158</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2329867"/>
            <a:ext cx="9802476" cy="19433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CODIFICACIÓN «DE TODOS»</a:t>
            </a:r>
          </a:p>
          <a:p>
            <a:pPr algn="just"/>
            <a:r>
              <a:rPr lang="es-ES" sz="2000" dirty="0">
                <a:solidFill>
                  <a:srgbClr val="444444"/>
                </a:solidFill>
                <a:latin typeface="Arial" panose="020B0604020202020204" pitchFamily="34" charset="0"/>
                <a:cs typeface="Arial" panose="020B0604020202020204" pitchFamily="34" charset="0"/>
              </a:rPr>
              <a:t>La programación aquí se hace «a dos manos», en parejas en frente del mismo ordenador. Incluso, a veces se intercambian las parejas. De esta forma, nos aseguramos que se realice un código más universal, con el que cualquier otro programador podría trabajar y entender.  Y es que deber parecer que ha sido realizado por una única persona. Así se conseguirá una programación organizada y planificada.</a:t>
            </a:r>
          </a:p>
        </p:txBody>
      </p:sp>
    </p:spTree>
    <p:extLst>
      <p:ext uri="{BB962C8B-B14F-4D97-AF65-F5344CB8AC3E}">
        <p14:creationId xmlns:p14="http://schemas.microsoft.com/office/powerpoint/2010/main" val="20482788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Fases de la Programación Extrema</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159</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2329867"/>
            <a:ext cx="9802476" cy="19433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PRUEBAS</a:t>
            </a:r>
          </a:p>
          <a:p>
            <a:pPr algn="just"/>
            <a:r>
              <a:rPr lang="es-ES" sz="2000" dirty="0">
                <a:solidFill>
                  <a:srgbClr val="444444"/>
                </a:solidFill>
                <a:latin typeface="Arial" panose="020B0604020202020204" pitchFamily="34" charset="0"/>
                <a:cs typeface="Arial" panose="020B0604020202020204" pitchFamily="34" charset="0"/>
              </a:rPr>
              <a:t>Se deben realizar pruebas automáticas continuamente. Al tratarse normalmente de proyectos a corto plazo, este testeo automatizado y constante es clave. Además, el propio cliente puede hacer pruebas, proponer nuevas pruebas e ir validando las </a:t>
            </a:r>
            <a:r>
              <a:rPr lang="es-ES" sz="2000" dirty="0" err="1">
                <a:solidFill>
                  <a:srgbClr val="444444"/>
                </a:solidFill>
                <a:latin typeface="Arial" panose="020B0604020202020204" pitchFamily="34" charset="0"/>
                <a:cs typeface="Arial" panose="020B0604020202020204" pitchFamily="34" charset="0"/>
              </a:rPr>
              <a:t>mini-versiones</a:t>
            </a:r>
            <a:r>
              <a:rPr lang="es-ES" sz="2000" dirty="0">
                <a:solidFill>
                  <a:srgbClr val="444444"/>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12117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b="0" i="0" dirty="0">
                <a:solidFill>
                  <a:srgbClr val="000000"/>
                </a:solidFill>
                <a:effectLst/>
                <a:latin typeface="Montserrat" panose="00000500000000000000" pitchFamily="2" charset="0"/>
              </a:rPr>
              <a:t>Ciclo de vida del software</a:t>
            </a: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6852180" y="1948877"/>
            <a:ext cx="5063636" cy="31681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2-Análisis</a:t>
            </a:r>
          </a:p>
          <a:p>
            <a:pPr algn="just"/>
            <a:r>
              <a:rPr lang="es-ES" sz="2000" i="0" dirty="0">
                <a:solidFill>
                  <a:srgbClr val="444444"/>
                </a:solidFill>
                <a:effectLst/>
                <a:latin typeface="Arial" panose="020B0604020202020204" pitchFamily="34" charset="0"/>
                <a:cs typeface="Arial" panose="020B0604020202020204" pitchFamily="34" charset="0"/>
              </a:rPr>
              <a:t>Por supuesto, hay que averiguar qué es exactamente lo que tiene que hacer el software. Por eso, la etapa de análisis en el ciclo de vida del software corresponde al proceso a través del cual se intenta descubrir qué es lo que realmente se necesita y se llega a una comprensión adecuada de los requerimientos del sistema (las características que el sistema debe poseer).</a:t>
            </a:r>
            <a:endParaRPr lang="es-CL" sz="2000" dirty="0">
              <a:solidFill>
                <a:srgbClr val="444444"/>
              </a:solidFill>
              <a:latin typeface="Arial" panose="020B0604020202020204" pitchFamily="34" charset="0"/>
              <a:cs typeface="Arial" panose="020B0604020202020204" pitchFamily="34" charset="0"/>
            </a:endParaRPr>
          </a:p>
        </p:txBody>
      </p:sp>
      <p:pic>
        <p:nvPicPr>
          <p:cNvPr id="9" name="Imagen 8">
            <a:extLst>
              <a:ext uri="{FF2B5EF4-FFF2-40B4-BE49-F238E27FC236}">
                <a16:creationId xmlns:a16="http://schemas.microsoft.com/office/drawing/2014/main" id="{1FCF6F56-B4B9-4461-9CAE-4D2754A231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15506" y="2067786"/>
            <a:ext cx="5088640" cy="28632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Marcador de número de diapositiva 1">
            <a:extLst>
              <a:ext uri="{FF2B5EF4-FFF2-40B4-BE49-F238E27FC236}">
                <a16:creationId xmlns:a16="http://schemas.microsoft.com/office/drawing/2014/main" id="{A37F6817-C231-4E3D-8BCA-0B405F021CF9}"/>
              </a:ext>
            </a:extLst>
          </p:cNvPr>
          <p:cNvSpPr>
            <a:spLocks noGrp="1"/>
          </p:cNvSpPr>
          <p:nvPr>
            <p:ph type="sldNum" sz="quarter" idx="12"/>
          </p:nvPr>
        </p:nvSpPr>
        <p:spPr/>
        <p:txBody>
          <a:bodyPr/>
          <a:lstStyle/>
          <a:p>
            <a:fld id="{808A025A-C980-4902-B187-215779B55273}" type="slidenum">
              <a:rPr lang="es-CL" smtClean="0"/>
              <a:t>16</a:t>
            </a:fld>
            <a:endParaRPr lang="es-CL"/>
          </a:p>
        </p:txBody>
      </p:sp>
    </p:spTree>
    <p:extLst>
      <p:ext uri="{BB962C8B-B14F-4D97-AF65-F5344CB8AC3E}">
        <p14:creationId xmlns:p14="http://schemas.microsoft.com/office/powerpoint/2010/main" val="42232655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Fases de la Programación Extrema</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160</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2329867"/>
            <a:ext cx="9802476" cy="19433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LANZAMIENTO</a:t>
            </a:r>
          </a:p>
          <a:p>
            <a:pPr algn="just"/>
            <a:r>
              <a:rPr lang="es-ES" sz="2000" dirty="0">
                <a:solidFill>
                  <a:srgbClr val="444444"/>
                </a:solidFill>
                <a:latin typeface="Arial" panose="020B0604020202020204" pitchFamily="34" charset="0"/>
                <a:cs typeface="Arial" panose="020B0604020202020204" pitchFamily="34" charset="0"/>
              </a:rPr>
              <a:t>Si hemos llegado a este punto, significa que hemos probado todas las historias de usuario o </a:t>
            </a:r>
            <a:r>
              <a:rPr lang="es-ES" sz="2000" dirty="0" err="1">
                <a:solidFill>
                  <a:srgbClr val="444444"/>
                </a:solidFill>
                <a:latin typeface="Arial" panose="020B0604020202020204" pitchFamily="34" charset="0"/>
                <a:cs typeface="Arial" panose="020B0604020202020204" pitchFamily="34" charset="0"/>
              </a:rPr>
              <a:t>mini-versiones</a:t>
            </a:r>
            <a:r>
              <a:rPr lang="es-ES" sz="2000" dirty="0">
                <a:solidFill>
                  <a:srgbClr val="444444"/>
                </a:solidFill>
                <a:latin typeface="Arial" panose="020B0604020202020204" pitchFamily="34" charset="0"/>
                <a:cs typeface="Arial" panose="020B0604020202020204" pitchFamily="34" charset="0"/>
              </a:rPr>
              <a:t> con éxito, ajustándonos a los requerimientos del clientes. Tenemos un software útil y podemos incorporarlo en el producto.</a:t>
            </a:r>
          </a:p>
        </p:txBody>
      </p:sp>
    </p:spTree>
    <p:extLst>
      <p:ext uri="{BB962C8B-B14F-4D97-AF65-F5344CB8AC3E}">
        <p14:creationId xmlns:p14="http://schemas.microsoft.com/office/powerpoint/2010/main" val="3238706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Fases de la Programación Extrema</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161</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2329867"/>
            <a:ext cx="9802476" cy="19433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LANZAMIENTO</a:t>
            </a:r>
          </a:p>
          <a:p>
            <a:pPr algn="just"/>
            <a:r>
              <a:rPr lang="es-ES" sz="2000" dirty="0">
                <a:solidFill>
                  <a:srgbClr val="444444"/>
                </a:solidFill>
                <a:latin typeface="Arial" panose="020B0604020202020204" pitchFamily="34" charset="0"/>
                <a:cs typeface="Arial" panose="020B0604020202020204" pitchFamily="34" charset="0"/>
              </a:rPr>
              <a:t>Si hemos llegado a este punto, significa que hemos probado todas las historias de usuario o </a:t>
            </a:r>
            <a:r>
              <a:rPr lang="es-ES" sz="2000" dirty="0" err="1">
                <a:solidFill>
                  <a:srgbClr val="444444"/>
                </a:solidFill>
                <a:latin typeface="Arial" panose="020B0604020202020204" pitchFamily="34" charset="0"/>
                <a:cs typeface="Arial" panose="020B0604020202020204" pitchFamily="34" charset="0"/>
              </a:rPr>
              <a:t>mini-versiones</a:t>
            </a:r>
            <a:r>
              <a:rPr lang="es-ES" sz="2000" dirty="0">
                <a:solidFill>
                  <a:srgbClr val="444444"/>
                </a:solidFill>
                <a:latin typeface="Arial" panose="020B0604020202020204" pitchFamily="34" charset="0"/>
                <a:cs typeface="Arial" panose="020B0604020202020204" pitchFamily="34" charset="0"/>
              </a:rPr>
              <a:t> con éxito, ajustándonos a los requerimientos del clientes. Tenemos un software útil y podemos incorporarlo en el producto.</a:t>
            </a:r>
          </a:p>
        </p:txBody>
      </p:sp>
    </p:spTree>
    <p:extLst>
      <p:ext uri="{BB962C8B-B14F-4D97-AF65-F5344CB8AC3E}">
        <p14:creationId xmlns:p14="http://schemas.microsoft.com/office/powerpoint/2010/main" val="19186018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Metodología Programación Extrema (XP)</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162</a:t>
            </a:fld>
            <a:endParaRPr lang="es-CL"/>
          </a:p>
        </p:txBody>
      </p:sp>
      <p:pic>
        <p:nvPicPr>
          <p:cNvPr id="5" name="Imagen 4">
            <a:extLst>
              <a:ext uri="{FF2B5EF4-FFF2-40B4-BE49-F238E27FC236}">
                <a16:creationId xmlns:a16="http://schemas.microsoft.com/office/drawing/2014/main" id="{6FB41B0D-7EB5-4753-92CE-5402BE4E93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18478" y="2654486"/>
            <a:ext cx="6682678" cy="20883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71444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9" y="3324429"/>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2" y="2667662"/>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UML (</a:t>
            </a:r>
            <a:r>
              <a:rPr lang="es-ES" dirty="0" err="1"/>
              <a:t>Unified</a:t>
            </a:r>
            <a:r>
              <a:rPr lang="es-ES" dirty="0"/>
              <a:t> </a:t>
            </a:r>
            <a:r>
              <a:rPr lang="es-ES" dirty="0" err="1"/>
              <a:t>Modeling</a:t>
            </a:r>
            <a:r>
              <a:rPr lang="es-ES" dirty="0"/>
              <a:t> </a:t>
            </a:r>
            <a:r>
              <a:rPr lang="es-ES" dirty="0" err="1"/>
              <a:t>Language</a:t>
            </a:r>
            <a:r>
              <a:rPr lang="es-ES" dirty="0"/>
              <a:t>)</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163</a:t>
            </a:fld>
            <a:endParaRPr lang="es-CL"/>
          </a:p>
        </p:txBody>
      </p:sp>
      <p:sp>
        <p:nvSpPr>
          <p:cNvPr id="8" name="Título 1">
            <a:extLst>
              <a:ext uri="{FF2B5EF4-FFF2-40B4-BE49-F238E27FC236}">
                <a16:creationId xmlns:a16="http://schemas.microsoft.com/office/drawing/2014/main" id="{DAE7543F-B8F3-4021-B247-7C451148DCEE}"/>
              </a:ext>
            </a:extLst>
          </p:cNvPr>
          <p:cNvSpPr txBox="1">
            <a:spLocks/>
          </p:cNvSpPr>
          <p:nvPr/>
        </p:nvSpPr>
        <p:spPr>
          <a:xfrm>
            <a:off x="1327639" y="3844792"/>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sz="3600" dirty="0"/>
              <a:t>Lenguaje Unificado de Modelado</a:t>
            </a:r>
            <a:endParaRPr lang="es-ES" sz="3600" b="0" i="0" dirty="0">
              <a:solidFill>
                <a:srgbClr val="000000"/>
              </a:solidFill>
              <a:effectLst/>
              <a:latin typeface="Montserrat" panose="00000500000000000000" pitchFamily="2" charset="0"/>
            </a:endParaRPr>
          </a:p>
        </p:txBody>
      </p:sp>
    </p:spTree>
    <p:extLst>
      <p:ext uri="{BB962C8B-B14F-4D97-AF65-F5344CB8AC3E}">
        <p14:creationId xmlns:p14="http://schemas.microsoft.com/office/powerpoint/2010/main" val="3637562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UML (</a:t>
            </a:r>
            <a:r>
              <a:rPr lang="es-ES" dirty="0" err="1"/>
              <a:t>Unified</a:t>
            </a:r>
            <a:r>
              <a:rPr lang="es-ES" dirty="0"/>
              <a:t> </a:t>
            </a:r>
            <a:r>
              <a:rPr lang="es-ES" dirty="0" err="1"/>
              <a:t>Modeling</a:t>
            </a:r>
            <a:r>
              <a:rPr lang="es-ES" dirty="0"/>
              <a:t> </a:t>
            </a:r>
            <a:r>
              <a:rPr lang="es-ES" dirty="0" err="1"/>
              <a:t>Language</a:t>
            </a:r>
            <a:r>
              <a:rPr lang="es-ES" dirty="0"/>
              <a:t>)</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164</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1677830"/>
            <a:ext cx="9802476" cy="19433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UML son las siglas de “</a:t>
            </a:r>
            <a:r>
              <a:rPr lang="es-ES" sz="2000" dirty="0" err="1">
                <a:solidFill>
                  <a:srgbClr val="444444"/>
                </a:solidFill>
                <a:latin typeface="Arial" panose="020B0604020202020204" pitchFamily="34" charset="0"/>
                <a:cs typeface="Arial" panose="020B0604020202020204" pitchFamily="34" charset="0"/>
              </a:rPr>
              <a:t>Unified</a:t>
            </a:r>
            <a:r>
              <a:rPr lang="es-ES" sz="2000" dirty="0">
                <a:solidFill>
                  <a:srgbClr val="444444"/>
                </a:solidFill>
                <a:latin typeface="Arial" panose="020B0604020202020204" pitchFamily="34" charset="0"/>
                <a:cs typeface="Arial" panose="020B0604020202020204" pitchFamily="34" charset="0"/>
              </a:rPr>
              <a:t> </a:t>
            </a:r>
            <a:r>
              <a:rPr lang="es-ES" sz="2000" dirty="0" err="1">
                <a:solidFill>
                  <a:srgbClr val="444444"/>
                </a:solidFill>
                <a:latin typeface="Arial" panose="020B0604020202020204" pitchFamily="34" charset="0"/>
                <a:cs typeface="Arial" panose="020B0604020202020204" pitchFamily="34" charset="0"/>
              </a:rPr>
              <a:t>Modeling</a:t>
            </a:r>
            <a:r>
              <a:rPr lang="es-ES" sz="2000" dirty="0">
                <a:solidFill>
                  <a:srgbClr val="444444"/>
                </a:solidFill>
                <a:latin typeface="Arial" panose="020B0604020202020204" pitchFamily="34" charset="0"/>
                <a:cs typeface="Arial" panose="020B0604020202020204" pitchFamily="34" charset="0"/>
              </a:rPr>
              <a:t> </a:t>
            </a:r>
            <a:r>
              <a:rPr lang="es-ES" sz="2000" dirty="0" err="1">
                <a:solidFill>
                  <a:srgbClr val="444444"/>
                </a:solidFill>
                <a:latin typeface="Arial" panose="020B0604020202020204" pitchFamily="34" charset="0"/>
                <a:cs typeface="Arial" panose="020B0604020202020204" pitchFamily="34" charset="0"/>
              </a:rPr>
              <a:t>Language</a:t>
            </a:r>
            <a:r>
              <a:rPr lang="es-ES" sz="2000" dirty="0">
                <a:solidFill>
                  <a:srgbClr val="444444"/>
                </a:solidFill>
                <a:latin typeface="Arial" panose="020B0604020202020204" pitchFamily="34" charset="0"/>
                <a:cs typeface="Arial" panose="020B0604020202020204" pitchFamily="34" charset="0"/>
              </a:rPr>
              <a:t>” o “Lenguaje Unificado de Modelado”. Se trata de un estándar que se ha adoptado a nivel internacional por numerosos organismos y empresas para crear esquemas, diagramas y documentación relativa a los desarrollos de software (programas informáticos).</a:t>
            </a:r>
          </a:p>
          <a:p>
            <a:pPr algn="just"/>
            <a:r>
              <a:rPr lang="es-ES" sz="2000" dirty="0">
                <a:solidFill>
                  <a:srgbClr val="444444"/>
                </a:solidFill>
                <a:latin typeface="Arial" panose="020B0604020202020204" pitchFamily="34" charset="0"/>
                <a:cs typeface="Arial" panose="020B0604020202020204" pitchFamily="34" charset="0"/>
              </a:rPr>
              <a:t>Es comparable a los planos usados en otros campos y consiste en diferentes tipos de diagramas. En general, los diagramas UML describen los límites, la estructura y el comportamiento del sistema y los objetos que contiene.</a:t>
            </a:r>
          </a:p>
        </p:txBody>
      </p:sp>
      <p:pic>
        <p:nvPicPr>
          <p:cNvPr id="8" name="Imagen 7">
            <a:extLst>
              <a:ext uri="{FF2B5EF4-FFF2-40B4-BE49-F238E27FC236}">
                <a16:creationId xmlns:a16="http://schemas.microsoft.com/office/drawing/2014/main" id="{7A469A64-A273-451F-AC2B-C068A014C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09131" y="4064711"/>
            <a:ext cx="2736748" cy="20774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34702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UML (</a:t>
            </a:r>
            <a:r>
              <a:rPr lang="es-ES" dirty="0" err="1"/>
              <a:t>Unified</a:t>
            </a:r>
            <a:r>
              <a:rPr lang="es-ES" dirty="0"/>
              <a:t> </a:t>
            </a:r>
            <a:r>
              <a:rPr lang="es-ES" dirty="0" err="1"/>
              <a:t>Modeling</a:t>
            </a:r>
            <a:r>
              <a:rPr lang="es-ES" dirty="0"/>
              <a:t> </a:t>
            </a:r>
            <a:r>
              <a:rPr lang="es-ES" dirty="0" err="1"/>
              <a:t>Language</a:t>
            </a:r>
            <a:r>
              <a:rPr lang="es-ES" dirty="0"/>
              <a:t>)</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165</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1642329"/>
            <a:ext cx="9802476" cy="4523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TIPOS DE DIAGRAMAS EN UML</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Usando UML se pueden construir numerosos tipos de diagramas. Vamos a citar algunos:</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Diagramas de casos de uso: Representa una funcionalidad particular de un sistema. Se crea para ilustrar cómo se relacionan las funcionalidades con sus controladores (actores) internos/externos.</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Diagramas de secuencia: Muestra cómo los objetos interactúan entre sí y el orden de la ocurrencia. Representan interacciones para un escenario concreto.</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Diagramas de actividades: Flujos de trabajo de negocios u operativos representados gráficamente para mostrar la actividad de alguna parte o componente del sistema.</a:t>
            </a:r>
          </a:p>
        </p:txBody>
      </p:sp>
    </p:spTree>
    <p:extLst>
      <p:ext uri="{BB962C8B-B14F-4D97-AF65-F5344CB8AC3E}">
        <p14:creationId xmlns:p14="http://schemas.microsoft.com/office/powerpoint/2010/main" val="1608947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Diagrama de Casos de Uso</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166</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80" y="2329866"/>
            <a:ext cx="9802476" cy="26852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Diagrama de Casos de Uso</a:t>
            </a:r>
          </a:p>
          <a:p>
            <a:pPr algn="just"/>
            <a:r>
              <a:rPr lang="es-ES" sz="2000" dirty="0">
                <a:solidFill>
                  <a:srgbClr val="444444"/>
                </a:solidFill>
                <a:latin typeface="Arial" panose="020B0604020202020204" pitchFamily="34" charset="0"/>
                <a:cs typeface="Arial" panose="020B0604020202020204" pitchFamily="34" charset="0"/>
              </a:rPr>
              <a:t>Un caso de uso es una descripción de las acciones de un sistema desde el punto de vista del usuario. Es una herramienta valiosa dado que es una técnica de aciertos y errores para obtener los requerimientos del sistema, justamente desde el punto de vista del usuario.</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Los diagramas de caso de uso modelan la funcionalidad del sistema usando actores y casos de uso. Los casos de uso son servicios o funciones provistas por el sistema para sus usuarios.</a:t>
            </a:r>
          </a:p>
        </p:txBody>
      </p:sp>
    </p:spTree>
    <p:extLst>
      <p:ext uri="{BB962C8B-B14F-4D97-AF65-F5344CB8AC3E}">
        <p14:creationId xmlns:p14="http://schemas.microsoft.com/office/powerpoint/2010/main" val="1983148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Simbología de los casos de uso</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167</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1677830"/>
            <a:ext cx="9802476" cy="9024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Sistema:</a:t>
            </a:r>
            <a:r>
              <a:rPr lang="es-ES" sz="2000" dirty="0">
                <a:solidFill>
                  <a:srgbClr val="444444"/>
                </a:solidFill>
                <a:latin typeface="Arial" panose="020B0604020202020204" pitchFamily="34" charset="0"/>
                <a:cs typeface="Arial" panose="020B0604020202020204" pitchFamily="34" charset="0"/>
              </a:rPr>
              <a:t> El rectángulo representa los límites del sistema que contiene los casos de uso. Los actores se ubican fuera de los límites del Sistema.</a:t>
            </a:r>
          </a:p>
        </p:txBody>
      </p:sp>
      <p:pic>
        <p:nvPicPr>
          <p:cNvPr id="8" name="Imagen 7">
            <a:extLst>
              <a:ext uri="{FF2B5EF4-FFF2-40B4-BE49-F238E27FC236}">
                <a16:creationId xmlns:a16="http://schemas.microsoft.com/office/drawing/2014/main" id="{7A469A64-A273-451F-AC2B-C068A014C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8586" y="2525128"/>
            <a:ext cx="4862465" cy="3505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9093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Simbología de los casos de uso</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168</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1677830"/>
            <a:ext cx="9802476" cy="6520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Caso de uso: </a:t>
            </a:r>
            <a:r>
              <a:rPr lang="es-ES" sz="2000" dirty="0">
                <a:solidFill>
                  <a:srgbClr val="444444"/>
                </a:solidFill>
                <a:latin typeface="Arial" panose="020B0604020202020204" pitchFamily="34" charset="0"/>
                <a:cs typeface="Arial" panose="020B0604020202020204" pitchFamily="34" charset="0"/>
              </a:rPr>
              <a:t>Se representan con óvalos. La etiqueta en el óvalo indica la función del sistema.</a:t>
            </a:r>
          </a:p>
        </p:txBody>
      </p:sp>
      <p:pic>
        <p:nvPicPr>
          <p:cNvPr id="8" name="Imagen 7">
            <a:extLst>
              <a:ext uri="{FF2B5EF4-FFF2-40B4-BE49-F238E27FC236}">
                <a16:creationId xmlns:a16="http://schemas.microsoft.com/office/drawing/2014/main" id="{7A469A64-A273-451F-AC2B-C068A014C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9516" y="2397835"/>
            <a:ext cx="2283256" cy="11416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ítulo 1">
            <a:extLst>
              <a:ext uri="{FF2B5EF4-FFF2-40B4-BE49-F238E27FC236}">
                <a16:creationId xmlns:a16="http://schemas.microsoft.com/office/drawing/2014/main" id="{65E5E466-C332-4D98-9A28-89CEBDD368F5}"/>
              </a:ext>
            </a:extLst>
          </p:cNvPr>
          <p:cNvSpPr txBox="1">
            <a:spLocks/>
          </p:cNvSpPr>
          <p:nvPr/>
        </p:nvSpPr>
        <p:spPr>
          <a:xfrm>
            <a:off x="1784642" y="3876098"/>
            <a:ext cx="9802476" cy="12119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Actor: </a:t>
            </a:r>
            <a:r>
              <a:rPr lang="es-ES" sz="2000" dirty="0">
                <a:solidFill>
                  <a:srgbClr val="444444"/>
                </a:solidFill>
                <a:latin typeface="Arial" panose="020B0604020202020204" pitchFamily="34" charset="0"/>
                <a:cs typeface="Arial" panose="020B0604020202020204" pitchFamily="34" charset="0"/>
              </a:rPr>
              <a:t>Un diagrama de caso de uso contiene los símbolos del actor y del caso de uso, junto con líneas conectoras. Los actores son similares a las entidades externas; existen fuera del sistema. El término actor se refiere a un rol específico de un usuario del sistema.</a:t>
            </a:r>
          </a:p>
        </p:txBody>
      </p:sp>
      <p:pic>
        <p:nvPicPr>
          <p:cNvPr id="11" name="Imagen 10">
            <a:extLst>
              <a:ext uri="{FF2B5EF4-FFF2-40B4-BE49-F238E27FC236}">
                <a16:creationId xmlns:a16="http://schemas.microsoft.com/office/drawing/2014/main" id="{1A36A382-98DB-4053-B600-091465C77D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20353" y="5401137"/>
            <a:ext cx="2661582" cy="1137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0297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Simbología de los casos de uso</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169</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1677829"/>
            <a:ext cx="9802476" cy="13880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Ejemplo:</a:t>
            </a:r>
          </a:p>
          <a:p>
            <a:pPr algn="just"/>
            <a:r>
              <a:rPr lang="es-ES" sz="2000" dirty="0">
                <a:solidFill>
                  <a:srgbClr val="444444"/>
                </a:solidFill>
                <a:latin typeface="Arial" panose="020B0604020202020204" pitchFamily="34" charset="0"/>
                <a:cs typeface="Arial" panose="020B0604020202020204" pitchFamily="34" charset="0"/>
              </a:rPr>
              <a:t>Un actor puede ser un empleado, pero también puede ser un cliente en la tienda de la empresa. Incluso cuando es la misma persona en el mundo real, se representa como dos símbolos distintos en un diagrama de caso de uso, ya que la persona interactúa con el sistema en distintos roles.</a:t>
            </a:r>
          </a:p>
        </p:txBody>
      </p:sp>
      <p:pic>
        <p:nvPicPr>
          <p:cNvPr id="8" name="Imagen 7">
            <a:extLst>
              <a:ext uri="{FF2B5EF4-FFF2-40B4-BE49-F238E27FC236}">
                <a16:creationId xmlns:a16="http://schemas.microsoft.com/office/drawing/2014/main" id="{7A469A64-A273-451F-AC2B-C068A014C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81752" y="3318398"/>
            <a:ext cx="5556133" cy="31506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25182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b="0" i="0" dirty="0">
                <a:solidFill>
                  <a:srgbClr val="000000"/>
                </a:solidFill>
                <a:effectLst/>
                <a:latin typeface="Montserrat" panose="00000500000000000000" pitchFamily="2" charset="0"/>
              </a:rPr>
              <a:t>Ciclo de vida del software</a:t>
            </a: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431636" y="1762803"/>
            <a:ext cx="5468835" cy="33818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3-Diseño</a:t>
            </a:r>
          </a:p>
          <a:p>
            <a:pPr algn="just"/>
            <a:r>
              <a:rPr lang="es-ES" sz="2000" i="0" dirty="0">
                <a:solidFill>
                  <a:srgbClr val="444444"/>
                </a:solidFill>
                <a:effectLst/>
                <a:latin typeface="Arial" panose="020B0604020202020204" pitchFamily="34" charset="0"/>
                <a:cs typeface="Arial" panose="020B0604020202020204" pitchFamily="34" charset="0"/>
              </a:rPr>
              <a:t>En este estadio el equipo de proyecto tendrá que determinar cómo el nuevo sistema cumplirá con los requisitos recolectado.</a:t>
            </a:r>
          </a:p>
          <a:p>
            <a:pPr algn="just"/>
            <a:r>
              <a:rPr lang="es-ES" sz="2000" i="0" dirty="0">
                <a:solidFill>
                  <a:srgbClr val="444444"/>
                </a:solidFill>
                <a:effectLst/>
                <a:latin typeface="Arial" panose="020B0604020202020204" pitchFamily="34" charset="0"/>
                <a:cs typeface="Arial" panose="020B0604020202020204" pitchFamily="34" charset="0"/>
              </a:rPr>
              <a:t>Es por ello que se debe identificar soluciones potenciales, evaluarlas y elegir la más conveniente.</a:t>
            </a:r>
          </a:p>
          <a:p>
            <a:pPr algn="just"/>
            <a:r>
              <a:rPr lang="es-ES" sz="2000" i="0" dirty="0">
                <a:solidFill>
                  <a:srgbClr val="444444"/>
                </a:solidFill>
                <a:effectLst/>
                <a:latin typeface="Arial" panose="020B0604020202020204" pitchFamily="34" charset="0"/>
                <a:cs typeface="Arial" panose="020B0604020202020204" pitchFamily="34" charset="0"/>
              </a:rPr>
              <a:t>Ésta será o la más efectiva, o la más eficiente en costes o la menos compleja.</a:t>
            </a:r>
          </a:p>
          <a:p>
            <a:pPr algn="just"/>
            <a:r>
              <a:rPr lang="es-ES" sz="2000" i="0" dirty="0">
                <a:solidFill>
                  <a:srgbClr val="444444"/>
                </a:solidFill>
                <a:effectLst/>
                <a:latin typeface="Arial" panose="020B0604020202020204" pitchFamily="34" charset="0"/>
                <a:cs typeface="Arial" panose="020B0604020202020204" pitchFamily="34" charset="0"/>
              </a:rPr>
              <a:t>Una vez completadas esas tareas, habrá que continuar haciendo la selección tecnológica de software y hardware.</a:t>
            </a:r>
            <a:endParaRPr lang="es-CL" sz="2000" dirty="0">
              <a:solidFill>
                <a:srgbClr val="444444"/>
              </a:solidFill>
              <a:latin typeface="Arial" panose="020B0604020202020204" pitchFamily="34" charset="0"/>
              <a:cs typeface="Arial" panose="020B0604020202020204" pitchFamily="34" charset="0"/>
            </a:endParaRPr>
          </a:p>
          <a:p>
            <a:pPr algn="just"/>
            <a:endParaRPr lang="es-ES" sz="2000" i="0" dirty="0">
              <a:solidFill>
                <a:srgbClr val="444444"/>
              </a:solidFill>
              <a:effectLst/>
              <a:latin typeface="Arial" panose="020B0604020202020204" pitchFamily="34" charset="0"/>
              <a:cs typeface="Arial" panose="020B0604020202020204" pitchFamily="34" charset="0"/>
            </a:endParaRPr>
          </a:p>
        </p:txBody>
      </p:sp>
      <p:pic>
        <p:nvPicPr>
          <p:cNvPr id="9" name="Imagen 8">
            <a:extLst>
              <a:ext uri="{FF2B5EF4-FFF2-40B4-BE49-F238E27FC236}">
                <a16:creationId xmlns:a16="http://schemas.microsoft.com/office/drawing/2014/main" id="{1FCF6F56-B4B9-4461-9CAE-4D2754A231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04468" y="1942928"/>
            <a:ext cx="4921194" cy="29823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Marcador de número de diapositiva 1">
            <a:extLst>
              <a:ext uri="{FF2B5EF4-FFF2-40B4-BE49-F238E27FC236}">
                <a16:creationId xmlns:a16="http://schemas.microsoft.com/office/drawing/2014/main" id="{92E84FCC-4BEE-41A0-A538-F96450FF7605}"/>
              </a:ext>
            </a:extLst>
          </p:cNvPr>
          <p:cNvSpPr>
            <a:spLocks noGrp="1"/>
          </p:cNvSpPr>
          <p:nvPr>
            <p:ph type="sldNum" sz="quarter" idx="12"/>
          </p:nvPr>
        </p:nvSpPr>
        <p:spPr/>
        <p:txBody>
          <a:bodyPr/>
          <a:lstStyle/>
          <a:p>
            <a:fld id="{808A025A-C980-4902-B187-215779B55273}" type="slidenum">
              <a:rPr lang="es-CL" smtClean="0"/>
              <a:t>17</a:t>
            </a:fld>
            <a:endParaRPr lang="es-CL"/>
          </a:p>
        </p:txBody>
      </p:sp>
    </p:spTree>
    <p:extLst>
      <p:ext uri="{BB962C8B-B14F-4D97-AF65-F5344CB8AC3E}">
        <p14:creationId xmlns:p14="http://schemas.microsoft.com/office/powerpoint/2010/main" val="2750573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Simbología de los casos de uso</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170</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1677830"/>
            <a:ext cx="9802476" cy="17511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Relaciones</a:t>
            </a:r>
          </a:p>
          <a:p>
            <a:pPr algn="just"/>
            <a:r>
              <a:rPr lang="es-ES" sz="2000" dirty="0">
                <a:solidFill>
                  <a:srgbClr val="444444"/>
                </a:solidFill>
                <a:latin typeface="Arial" panose="020B0604020202020204" pitchFamily="34" charset="0"/>
                <a:cs typeface="Arial" panose="020B0604020202020204" pitchFamily="34" charset="0"/>
              </a:rPr>
              <a:t>Las relaciones entre un actor y un caso de uso, se dibujan con una línea simple. Para relaciones entre casos de uso, se utilizan flechas etiquetadas “incluir” o “extender.” Una relación “incluir” indica que un caso de uso es necesitado por otro para poder cumplir una tarea. Una relación “extender” indica opciones alternativas para un cierto caso de uso.</a:t>
            </a:r>
          </a:p>
        </p:txBody>
      </p:sp>
      <p:pic>
        <p:nvPicPr>
          <p:cNvPr id="8" name="Imagen 7">
            <a:extLst>
              <a:ext uri="{FF2B5EF4-FFF2-40B4-BE49-F238E27FC236}">
                <a16:creationId xmlns:a16="http://schemas.microsoft.com/office/drawing/2014/main" id="{7A469A64-A273-451F-AC2B-C068A014C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5645" y="3429000"/>
            <a:ext cx="3908347" cy="31506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75068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Simbología de los casos de uso</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171</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1677830"/>
            <a:ext cx="9802476" cy="12554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Relaciones de los casos de uso</a:t>
            </a:r>
          </a:p>
          <a:p>
            <a:pPr algn="just"/>
            <a:r>
              <a:rPr lang="es-ES" sz="2000" dirty="0">
                <a:solidFill>
                  <a:srgbClr val="444444"/>
                </a:solidFill>
                <a:latin typeface="Arial" panose="020B0604020202020204" pitchFamily="34" charset="0"/>
                <a:cs typeface="Arial" panose="020B0604020202020204" pitchFamily="34" charset="0"/>
              </a:rPr>
              <a:t>Las relaciones activas se conocen como relaciones de comportamiento y se utilizan principalmente en los diagramas de casos de uso. Hay cuatro tipos básicos de relaciones de comportamiento: comunica, incluye, extiende y generaliza.</a:t>
            </a:r>
          </a:p>
        </p:txBody>
      </p:sp>
      <p:pic>
        <p:nvPicPr>
          <p:cNvPr id="8" name="Imagen 7">
            <a:extLst>
              <a:ext uri="{FF2B5EF4-FFF2-40B4-BE49-F238E27FC236}">
                <a16:creationId xmlns:a16="http://schemas.microsoft.com/office/drawing/2014/main" id="{7A469A64-A273-451F-AC2B-C068A014C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67011" y="3402075"/>
            <a:ext cx="5985614" cy="2461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544852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Ejemplo de casos de uso</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172</a:t>
            </a:fld>
            <a:endParaRPr lang="es-CL"/>
          </a:p>
        </p:txBody>
      </p:sp>
      <p:pic>
        <p:nvPicPr>
          <p:cNvPr id="8" name="Imagen 7">
            <a:extLst>
              <a:ext uri="{FF2B5EF4-FFF2-40B4-BE49-F238E27FC236}">
                <a16:creationId xmlns:a16="http://schemas.microsoft.com/office/drawing/2014/main" id="{7A469A64-A273-451F-AC2B-C068A014C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90478" y="1498718"/>
            <a:ext cx="7538680" cy="48032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591487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Ejemplo de casos de uso</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173</a:t>
            </a:fld>
            <a:endParaRPr lang="es-CL"/>
          </a:p>
        </p:txBody>
      </p:sp>
      <p:pic>
        <p:nvPicPr>
          <p:cNvPr id="8" name="Imagen 7">
            <a:extLst>
              <a:ext uri="{FF2B5EF4-FFF2-40B4-BE49-F238E27FC236}">
                <a16:creationId xmlns:a16="http://schemas.microsoft.com/office/drawing/2014/main" id="{7A469A64-A273-451F-AC2B-C068A014C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90478" y="1533698"/>
            <a:ext cx="7538680" cy="47332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73123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sz="3600" dirty="0"/>
              <a:t>Ejercicio en Clases</a:t>
            </a:r>
            <a:endParaRPr lang="es-ES" sz="3600"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174</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1927985" y="1713801"/>
            <a:ext cx="9663663" cy="9020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Ejercicio:</a:t>
            </a:r>
          </a:p>
          <a:p>
            <a:pPr algn="just"/>
            <a:r>
              <a:rPr lang="es-ES" sz="2000" dirty="0">
                <a:solidFill>
                  <a:srgbClr val="444444"/>
                </a:solidFill>
                <a:latin typeface="Arial" panose="020B0604020202020204" pitchFamily="34" charset="0"/>
                <a:cs typeface="Arial" panose="020B0604020202020204" pitchFamily="34" charset="0"/>
              </a:rPr>
              <a:t>A partir de los Casos de uso especificados anteriormente a partir de los cuales se laboraron diagramas de Casos de Uso a modo de ejemplo</a:t>
            </a:r>
            <a:endParaRPr lang="es-ES" sz="2000" i="1" dirty="0">
              <a:solidFill>
                <a:srgbClr val="444444"/>
              </a:solidFill>
              <a:latin typeface="Arial" panose="020B0604020202020204" pitchFamily="34" charset="0"/>
              <a:cs typeface="Arial" panose="020B0604020202020204" pitchFamily="34" charset="0"/>
            </a:endParaRPr>
          </a:p>
        </p:txBody>
      </p:sp>
      <p:graphicFrame>
        <p:nvGraphicFramePr>
          <p:cNvPr id="8" name="Tabla 5">
            <a:extLst>
              <a:ext uri="{FF2B5EF4-FFF2-40B4-BE49-F238E27FC236}">
                <a16:creationId xmlns:a16="http://schemas.microsoft.com/office/drawing/2014/main" id="{545439CA-3F07-4C85-8FFE-1FFBA8ED6220}"/>
              </a:ext>
            </a:extLst>
          </p:cNvPr>
          <p:cNvGraphicFramePr>
            <a:graphicFrameLocks noGrp="1"/>
          </p:cNvGraphicFramePr>
          <p:nvPr>
            <p:extLst>
              <p:ext uri="{D42A27DB-BD31-4B8C-83A1-F6EECF244321}">
                <p14:modId xmlns:p14="http://schemas.microsoft.com/office/powerpoint/2010/main" val="2156488985"/>
              </p:ext>
            </p:extLst>
          </p:nvPr>
        </p:nvGraphicFramePr>
        <p:xfrm>
          <a:off x="1927985" y="2840195"/>
          <a:ext cx="9848378" cy="3291840"/>
        </p:xfrm>
        <a:graphic>
          <a:graphicData uri="http://schemas.openxmlformats.org/drawingml/2006/table">
            <a:tbl>
              <a:tblPr firstRow="1" firstCol="1" bandRow="1">
                <a:tableStyleId>{7DF18680-E054-41AD-8BC1-D1AEF772440D}</a:tableStyleId>
              </a:tblPr>
              <a:tblGrid>
                <a:gridCol w="1120014">
                  <a:extLst>
                    <a:ext uri="{9D8B030D-6E8A-4147-A177-3AD203B41FA5}">
                      <a16:colId xmlns:a16="http://schemas.microsoft.com/office/drawing/2014/main" val="927098085"/>
                    </a:ext>
                  </a:extLst>
                </a:gridCol>
                <a:gridCol w="3842327">
                  <a:extLst>
                    <a:ext uri="{9D8B030D-6E8A-4147-A177-3AD203B41FA5}">
                      <a16:colId xmlns:a16="http://schemas.microsoft.com/office/drawing/2014/main" val="3555044673"/>
                    </a:ext>
                  </a:extLst>
                </a:gridCol>
                <a:gridCol w="4886037">
                  <a:extLst>
                    <a:ext uri="{9D8B030D-6E8A-4147-A177-3AD203B41FA5}">
                      <a16:colId xmlns:a16="http://schemas.microsoft.com/office/drawing/2014/main" val="1056992082"/>
                    </a:ext>
                  </a:extLst>
                </a:gridCol>
              </a:tblGrid>
              <a:tr h="323334">
                <a:tc rowSpan="6">
                  <a:txBody>
                    <a:bodyPr/>
                    <a:lstStyle/>
                    <a:p>
                      <a:r>
                        <a:rPr lang="es-CL" dirty="0"/>
                        <a:t>Escenario principal </a:t>
                      </a:r>
                    </a:p>
                  </a:txBody>
                  <a:tcPr/>
                </a:tc>
                <a:tc>
                  <a:txBody>
                    <a:bodyPr/>
                    <a:lstStyle/>
                    <a:p>
                      <a:r>
                        <a:rPr lang="es-CL" dirty="0"/>
                        <a:t>Profesor</a:t>
                      </a:r>
                    </a:p>
                  </a:txBody>
                  <a:tcPr/>
                </a:tc>
                <a:tc>
                  <a:txBody>
                    <a:bodyPr/>
                    <a:lstStyle/>
                    <a:p>
                      <a:r>
                        <a:rPr lang="es-CL" dirty="0"/>
                        <a:t>Sistema</a:t>
                      </a:r>
                    </a:p>
                  </a:txBody>
                  <a:tcPr/>
                </a:tc>
                <a:extLst>
                  <a:ext uri="{0D108BD9-81ED-4DB2-BD59-A6C34878D82A}">
                    <a16:rowId xmlns:a16="http://schemas.microsoft.com/office/drawing/2014/main" val="2737981847"/>
                  </a:ext>
                </a:extLst>
              </a:tr>
              <a:tr h="323334">
                <a:tc vMerge="1">
                  <a:txBody>
                    <a:bodyPr/>
                    <a:lstStyle/>
                    <a:p>
                      <a:endParaRPr lang="es-CL"/>
                    </a:p>
                  </a:txBody>
                  <a:tcPr/>
                </a:tc>
                <a:tc>
                  <a:txBody>
                    <a:bodyPr/>
                    <a:lstStyle/>
                    <a:p>
                      <a:r>
                        <a:rPr lang="es-ES" dirty="0"/>
                        <a:t>1. El profesor se identifica.</a:t>
                      </a:r>
                      <a:endParaRPr lang="es-CL" dirty="0"/>
                    </a:p>
                  </a:txBody>
                  <a:tcPr/>
                </a:tc>
                <a:tc>
                  <a:txBody>
                    <a:bodyPr/>
                    <a:lstStyle/>
                    <a:p>
                      <a:endParaRPr lang="es-CL" dirty="0"/>
                    </a:p>
                  </a:txBody>
                  <a:tcPr/>
                </a:tc>
                <a:extLst>
                  <a:ext uri="{0D108BD9-81ED-4DB2-BD59-A6C34878D82A}">
                    <a16:rowId xmlns:a16="http://schemas.microsoft.com/office/drawing/2014/main" val="1474812485"/>
                  </a:ext>
                </a:extLst>
              </a:tr>
              <a:tr h="633339">
                <a:tc vMerge="1">
                  <a:txBody>
                    <a:bodyPr/>
                    <a:lstStyle/>
                    <a:p>
                      <a:endParaRPr lang="es-CL" dirty="0"/>
                    </a:p>
                  </a:txBody>
                  <a:tcPr/>
                </a:tc>
                <a:tc>
                  <a:txBody>
                    <a:bodyPr/>
                    <a:lstStyle/>
                    <a:p>
                      <a:endParaRPr lang="es-CL" dirty="0"/>
                    </a:p>
                  </a:txBody>
                  <a:tcPr/>
                </a:tc>
                <a:tc>
                  <a:txBody>
                    <a:bodyPr/>
                    <a:lstStyle/>
                    <a:p>
                      <a:r>
                        <a:rPr lang="es-ES" dirty="0"/>
                        <a:t>2. El sistema autentifica al profesor y le ofrece una lista de estadísticas disponibles.</a:t>
                      </a:r>
                      <a:endParaRPr lang="es-CL" dirty="0"/>
                    </a:p>
                  </a:txBody>
                  <a:tcPr/>
                </a:tc>
                <a:extLst>
                  <a:ext uri="{0D108BD9-81ED-4DB2-BD59-A6C34878D82A}">
                    <a16:rowId xmlns:a16="http://schemas.microsoft.com/office/drawing/2014/main" val="3991197842"/>
                  </a:ext>
                </a:extLst>
              </a:tr>
              <a:tr h="558083">
                <a:tc vMerge="1">
                  <a:txBody>
                    <a:bodyPr/>
                    <a:lstStyle/>
                    <a:p>
                      <a:endParaRPr lang="es-CL" dirty="0"/>
                    </a:p>
                  </a:txBody>
                  <a:tcPr/>
                </a:tc>
                <a:tc>
                  <a:txBody>
                    <a:bodyPr/>
                    <a:lstStyle/>
                    <a:p>
                      <a:r>
                        <a:rPr lang="es-ES" dirty="0"/>
                        <a:t>3. El profesor selecciona una de las opciones.</a:t>
                      </a:r>
                      <a:endParaRPr lang="es-CL" dirty="0"/>
                    </a:p>
                  </a:txBody>
                  <a:tcPr/>
                </a:tc>
                <a:tc>
                  <a:txBody>
                    <a:bodyPr/>
                    <a:lstStyle/>
                    <a:p>
                      <a:endParaRPr lang="es-CL"/>
                    </a:p>
                  </a:txBody>
                  <a:tcPr/>
                </a:tc>
                <a:extLst>
                  <a:ext uri="{0D108BD9-81ED-4DB2-BD59-A6C34878D82A}">
                    <a16:rowId xmlns:a16="http://schemas.microsoft.com/office/drawing/2014/main" val="3832872797"/>
                  </a:ext>
                </a:extLst>
              </a:tr>
              <a:tr h="480016">
                <a:tc vMerge="1">
                  <a:txBody>
                    <a:bodyPr/>
                    <a:lstStyle/>
                    <a:p>
                      <a:endParaRPr lang="es-CL"/>
                    </a:p>
                  </a:txBody>
                  <a:tcPr/>
                </a:tc>
                <a:tc>
                  <a:txBody>
                    <a:bodyPr/>
                    <a:lstStyle/>
                    <a:p>
                      <a:endParaRPr lang="es-CL"/>
                    </a:p>
                  </a:txBody>
                  <a:tcPr/>
                </a:tc>
                <a:tc>
                  <a:txBody>
                    <a:bodyPr/>
                    <a:lstStyle/>
                    <a:p>
                      <a:r>
                        <a:rPr lang="es-ES" dirty="0"/>
                        <a:t>4. El sistema presenta un informe con los datos solicitados.</a:t>
                      </a:r>
                      <a:endParaRPr lang="es-CL" dirty="0"/>
                    </a:p>
                  </a:txBody>
                  <a:tcPr/>
                </a:tc>
                <a:extLst>
                  <a:ext uri="{0D108BD9-81ED-4DB2-BD59-A6C34878D82A}">
                    <a16:rowId xmlns:a16="http://schemas.microsoft.com/office/drawing/2014/main" val="1623594095"/>
                  </a:ext>
                </a:extLst>
              </a:tr>
              <a:tr h="558083">
                <a:tc vMerge="1">
                  <a:txBody>
                    <a:bodyPr/>
                    <a:lstStyle/>
                    <a:p>
                      <a:endParaRPr lang="es-CL" dirty="0"/>
                    </a:p>
                  </a:txBody>
                  <a:tcPr/>
                </a:tc>
                <a:tc>
                  <a:txBody>
                    <a:bodyPr/>
                    <a:lstStyle/>
                    <a:p>
                      <a:r>
                        <a:rPr lang="es-ES" dirty="0"/>
                        <a:t>5. Si así lo desea, el profesor imprime el informe.</a:t>
                      </a:r>
                      <a:endParaRPr lang="es-CL" dirty="0"/>
                    </a:p>
                  </a:txBody>
                  <a:tcPr/>
                </a:tc>
                <a:tc>
                  <a:txBody>
                    <a:bodyPr/>
                    <a:lstStyle/>
                    <a:p>
                      <a:endParaRPr lang="es-CL" dirty="0"/>
                    </a:p>
                  </a:txBody>
                  <a:tcPr/>
                </a:tc>
                <a:extLst>
                  <a:ext uri="{0D108BD9-81ED-4DB2-BD59-A6C34878D82A}">
                    <a16:rowId xmlns:a16="http://schemas.microsoft.com/office/drawing/2014/main" val="2923139760"/>
                  </a:ext>
                </a:extLst>
              </a:tr>
            </a:tbl>
          </a:graphicData>
        </a:graphic>
      </p:graphicFrame>
    </p:spTree>
    <p:extLst>
      <p:ext uri="{BB962C8B-B14F-4D97-AF65-F5344CB8AC3E}">
        <p14:creationId xmlns:p14="http://schemas.microsoft.com/office/powerpoint/2010/main" val="33572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sz="3600" dirty="0"/>
              <a:t>Ejercicio en Clases</a:t>
            </a:r>
            <a:endParaRPr lang="es-ES" sz="3600"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175</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1927987" y="1727287"/>
            <a:ext cx="9663663" cy="9020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Ejercicio:</a:t>
            </a:r>
          </a:p>
          <a:p>
            <a:pPr algn="just"/>
            <a:r>
              <a:rPr lang="es-ES" sz="2000" dirty="0">
                <a:solidFill>
                  <a:srgbClr val="444444"/>
                </a:solidFill>
                <a:latin typeface="Arial" panose="020B0604020202020204" pitchFamily="34" charset="0"/>
                <a:cs typeface="Arial" panose="020B0604020202020204" pitchFamily="34" charset="0"/>
              </a:rPr>
              <a:t>A partir de los Casos de uso especificados anteriormente a partir de los cuales se laboraron diagramas de Casos de Uso a modo de ejemplo</a:t>
            </a:r>
            <a:endParaRPr lang="es-ES" sz="2000" i="1" dirty="0">
              <a:solidFill>
                <a:srgbClr val="444444"/>
              </a:solidFill>
              <a:latin typeface="Arial" panose="020B0604020202020204" pitchFamily="34" charset="0"/>
              <a:cs typeface="Arial" panose="020B0604020202020204" pitchFamily="34" charset="0"/>
            </a:endParaRPr>
          </a:p>
        </p:txBody>
      </p:sp>
      <p:graphicFrame>
        <p:nvGraphicFramePr>
          <p:cNvPr id="9" name="Tabla 5">
            <a:extLst>
              <a:ext uri="{FF2B5EF4-FFF2-40B4-BE49-F238E27FC236}">
                <a16:creationId xmlns:a16="http://schemas.microsoft.com/office/drawing/2014/main" id="{B8186C72-7D26-453C-A54E-22C3D7AEA451}"/>
              </a:ext>
            </a:extLst>
          </p:cNvPr>
          <p:cNvGraphicFramePr>
            <a:graphicFrameLocks noGrp="1"/>
          </p:cNvGraphicFramePr>
          <p:nvPr>
            <p:extLst>
              <p:ext uri="{D42A27DB-BD31-4B8C-83A1-F6EECF244321}">
                <p14:modId xmlns:p14="http://schemas.microsoft.com/office/powerpoint/2010/main" val="1375232629"/>
              </p:ext>
            </p:extLst>
          </p:nvPr>
        </p:nvGraphicFramePr>
        <p:xfrm>
          <a:off x="1927987" y="2792504"/>
          <a:ext cx="9535346" cy="3146694"/>
        </p:xfrm>
        <a:graphic>
          <a:graphicData uri="http://schemas.openxmlformats.org/drawingml/2006/table">
            <a:tbl>
              <a:tblPr firstCol="1" bandRow="1">
                <a:tableStyleId>{7DF18680-E054-41AD-8BC1-D1AEF772440D}</a:tableStyleId>
              </a:tblPr>
              <a:tblGrid>
                <a:gridCol w="1637249">
                  <a:extLst>
                    <a:ext uri="{9D8B030D-6E8A-4147-A177-3AD203B41FA5}">
                      <a16:colId xmlns:a16="http://schemas.microsoft.com/office/drawing/2014/main" val="2206221185"/>
                    </a:ext>
                  </a:extLst>
                </a:gridCol>
                <a:gridCol w="3140364">
                  <a:extLst>
                    <a:ext uri="{9D8B030D-6E8A-4147-A177-3AD203B41FA5}">
                      <a16:colId xmlns:a16="http://schemas.microsoft.com/office/drawing/2014/main" val="1545092188"/>
                    </a:ext>
                  </a:extLst>
                </a:gridCol>
                <a:gridCol w="4757733">
                  <a:extLst>
                    <a:ext uri="{9D8B030D-6E8A-4147-A177-3AD203B41FA5}">
                      <a16:colId xmlns:a16="http://schemas.microsoft.com/office/drawing/2014/main" val="145688799"/>
                    </a:ext>
                  </a:extLst>
                </a:gridCol>
              </a:tblGrid>
              <a:tr h="1523106">
                <a:tc>
                  <a:txBody>
                    <a:bodyPr/>
                    <a:lstStyle/>
                    <a:p>
                      <a:r>
                        <a:rPr lang="es-CL" dirty="0"/>
                        <a:t>Alternativas</a:t>
                      </a:r>
                    </a:p>
                  </a:txBody>
                  <a:tcPr/>
                </a:tc>
                <a:tc>
                  <a:txBody>
                    <a:bodyPr/>
                    <a:lstStyle/>
                    <a:p>
                      <a:endParaRPr lang="es-CL" dirty="0"/>
                    </a:p>
                  </a:txBody>
                  <a:tcPr/>
                </a:tc>
                <a:tc>
                  <a:txBody>
                    <a:bodyPr/>
                    <a:lstStyle/>
                    <a:p>
                      <a:r>
                        <a:rPr lang="es-ES" dirty="0"/>
                        <a:t>2. Si, tras un tercer intento, la autentificación no se realiza con éxito, se guarda la incidencia en un registro y se impide volver a acceder a la aplicación desde la misma IP durante 15 minutos.</a:t>
                      </a:r>
                      <a:endParaRPr lang="es-CL" dirty="0"/>
                    </a:p>
                  </a:txBody>
                  <a:tcPr/>
                </a:tc>
                <a:extLst>
                  <a:ext uri="{0D108BD9-81ED-4DB2-BD59-A6C34878D82A}">
                    <a16:rowId xmlns:a16="http://schemas.microsoft.com/office/drawing/2014/main" val="2824549058"/>
                  </a:ext>
                </a:extLst>
              </a:tr>
              <a:tr h="386065">
                <a:tc>
                  <a:txBody>
                    <a:bodyPr/>
                    <a:lstStyle/>
                    <a:p>
                      <a:r>
                        <a:rPr lang="es-CL" dirty="0"/>
                        <a:t>Observaciones</a:t>
                      </a:r>
                    </a:p>
                  </a:txBody>
                  <a:tcPr/>
                </a:tc>
                <a:tc gridSpan="2">
                  <a:txBody>
                    <a:bodyPr/>
                    <a:lstStyle/>
                    <a:p>
                      <a:r>
                        <a:rPr lang="es-ES" dirty="0"/>
                        <a:t>-</a:t>
                      </a:r>
                      <a:endParaRPr lang="es-CL" dirty="0"/>
                    </a:p>
                  </a:txBody>
                  <a:tcPr/>
                </a:tc>
                <a:tc hMerge="1">
                  <a:txBody>
                    <a:bodyPr/>
                    <a:lstStyle/>
                    <a:p>
                      <a:endParaRPr lang="es-CL"/>
                    </a:p>
                  </a:txBody>
                  <a:tcPr/>
                </a:tc>
                <a:extLst>
                  <a:ext uri="{0D108BD9-81ED-4DB2-BD59-A6C34878D82A}">
                    <a16:rowId xmlns:a16="http://schemas.microsoft.com/office/drawing/2014/main" val="3074185477"/>
                  </a:ext>
                </a:extLst>
              </a:tr>
              <a:tr h="1237523">
                <a:tc>
                  <a:txBody>
                    <a:bodyPr/>
                    <a:lstStyle/>
                    <a:p>
                      <a:r>
                        <a:rPr lang="es-CL" dirty="0"/>
                        <a:t>Requisitos</a:t>
                      </a:r>
                    </a:p>
                    <a:p>
                      <a:r>
                        <a:rPr lang="es-CL" dirty="0"/>
                        <a:t>no funcionales</a:t>
                      </a:r>
                    </a:p>
                  </a:txBody>
                  <a:tcPr/>
                </a:tc>
                <a:tc gridSpan="2">
                  <a:txBody>
                    <a:bodyPr/>
                    <a:lstStyle/>
                    <a:p>
                      <a:r>
                        <a:rPr lang="es-ES" dirty="0"/>
                        <a:t>El sistema debe estar preparado para aceptar 100 sesiones simultáneas de profesores consultando sus estadísticas sin degradar su rendimiento más de un 50% con respecto a un usuario único.</a:t>
                      </a:r>
                      <a:endParaRPr lang="es-CL" dirty="0"/>
                    </a:p>
                  </a:txBody>
                  <a:tcPr/>
                </a:tc>
                <a:tc hMerge="1">
                  <a:txBody>
                    <a:bodyPr/>
                    <a:lstStyle/>
                    <a:p>
                      <a:endParaRPr lang="es-CL" dirty="0"/>
                    </a:p>
                  </a:txBody>
                  <a:tcPr/>
                </a:tc>
                <a:extLst>
                  <a:ext uri="{0D108BD9-81ED-4DB2-BD59-A6C34878D82A}">
                    <a16:rowId xmlns:a16="http://schemas.microsoft.com/office/drawing/2014/main" val="1556723379"/>
                  </a:ext>
                </a:extLst>
              </a:tr>
            </a:tbl>
          </a:graphicData>
        </a:graphic>
      </p:graphicFrame>
    </p:spTree>
    <p:extLst>
      <p:ext uri="{BB962C8B-B14F-4D97-AF65-F5344CB8AC3E}">
        <p14:creationId xmlns:p14="http://schemas.microsoft.com/office/powerpoint/2010/main" val="17954382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Ejercicio en Clases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176</a:t>
            </a:fld>
            <a:endParaRPr lang="es-CL"/>
          </a:p>
        </p:txBody>
      </p:sp>
      <p:pic>
        <p:nvPicPr>
          <p:cNvPr id="8" name="Imagen 7">
            <a:extLst>
              <a:ext uri="{FF2B5EF4-FFF2-40B4-BE49-F238E27FC236}">
                <a16:creationId xmlns:a16="http://schemas.microsoft.com/office/drawing/2014/main" id="{7A469A64-A273-451F-AC2B-C068A014C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09877" y="1533698"/>
            <a:ext cx="7099882" cy="47332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555281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sz="3600" dirty="0"/>
              <a:t>Ejercicio en Clases</a:t>
            </a:r>
            <a:endParaRPr lang="es-ES" sz="3600"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177</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1607126" y="1375177"/>
            <a:ext cx="9984521" cy="9020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Ejercicio:</a:t>
            </a:r>
          </a:p>
          <a:p>
            <a:pPr algn="just"/>
            <a:r>
              <a:rPr lang="es-ES" sz="2000" dirty="0">
                <a:solidFill>
                  <a:srgbClr val="444444"/>
                </a:solidFill>
                <a:latin typeface="Arial" panose="020B0604020202020204" pitchFamily="34" charset="0"/>
                <a:cs typeface="Arial" panose="020B0604020202020204" pitchFamily="34" charset="0"/>
              </a:rPr>
              <a:t>A partir de los Casos de uso especificados anteriormente a partir de los cuales se laboraron diagramas de Casos de Uso a modo de ejemplo</a:t>
            </a:r>
            <a:endParaRPr lang="es-ES" sz="2000" i="1" dirty="0">
              <a:solidFill>
                <a:srgbClr val="444444"/>
              </a:solidFill>
              <a:latin typeface="Arial" panose="020B0604020202020204" pitchFamily="34" charset="0"/>
              <a:cs typeface="Arial" panose="020B0604020202020204" pitchFamily="34" charset="0"/>
            </a:endParaRPr>
          </a:p>
        </p:txBody>
      </p:sp>
      <p:graphicFrame>
        <p:nvGraphicFramePr>
          <p:cNvPr id="9" name="Tabla 5">
            <a:extLst>
              <a:ext uri="{FF2B5EF4-FFF2-40B4-BE49-F238E27FC236}">
                <a16:creationId xmlns:a16="http://schemas.microsoft.com/office/drawing/2014/main" id="{2CA7D48A-7372-4648-8BAE-D399B4378F7F}"/>
              </a:ext>
            </a:extLst>
          </p:cNvPr>
          <p:cNvGraphicFramePr>
            <a:graphicFrameLocks noGrp="1"/>
          </p:cNvGraphicFramePr>
          <p:nvPr>
            <p:extLst>
              <p:ext uri="{D42A27DB-BD31-4B8C-83A1-F6EECF244321}">
                <p14:modId xmlns:p14="http://schemas.microsoft.com/office/powerpoint/2010/main" val="3201859191"/>
              </p:ext>
            </p:extLst>
          </p:nvPr>
        </p:nvGraphicFramePr>
        <p:xfrm>
          <a:off x="1607126" y="2329512"/>
          <a:ext cx="9984521" cy="4098125"/>
        </p:xfrm>
        <a:graphic>
          <a:graphicData uri="http://schemas.openxmlformats.org/drawingml/2006/table">
            <a:tbl>
              <a:tblPr firstRow="1" firstCol="1" bandRow="1">
                <a:tableStyleId>{7DF18680-E054-41AD-8BC1-D1AEF772440D}</a:tableStyleId>
              </a:tblPr>
              <a:tblGrid>
                <a:gridCol w="1043709">
                  <a:extLst>
                    <a:ext uri="{9D8B030D-6E8A-4147-A177-3AD203B41FA5}">
                      <a16:colId xmlns:a16="http://schemas.microsoft.com/office/drawing/2014/main" val="927098085"/>
                    </a:ext>
                  </a:extLst>
                </a:gridCol>
                <a:gridCol w="4156364">
                  <a:extLst>
                    <a:ext uri="{9D8B030D-6E8A-4147-A177-3AD203B41FA5}">
                      <a16:colId xmlns:a16="http://schemas.microsoft.com/office/drawing/2014/main" val="3555044673"/>
                    </a:ext>
                  </a:extLst>
                </a:gridCol>
                <a:gridCol w="4784448">
                  <a:extLst>
                    <a:ext uri="{9D8B030D-6E8A-4147-A177-3AD203B41FA5}">
                      <a16:colId xmlns:a16="http://schemas.microsoft.com/office/drawing/2014/main" val="1056992082"/>
                    </a:ext>
                  </a:extLst>
                </a:gridCol>
              </a:tblGrid>
              <a:tr h="359090">
                <a:tc rowSpan="6">
                  <a:txBody>
                    <a:bodyPr/>
                    <a:lstStyle/>
                    <a:p>
                      <a:r>
                        <a:rPr lang="es-CL" dirty="0"/>
                        <a:t>Escenario principal </a:t>
                      </a:r>
                    </a:p>
                  </a:txBody>
                  <a:tcPr/>
                </a:tc>
                <a:tc>
                  <a:txBody>
                    <a:bodyPr/>
                    <a:lstStyle/>
                    <a:p>
                      <a:r>
                        <a:rPr lang="es-CL" dirty="0"/>
                        <a:t>Profesor</a:t>
                      </a:r>
                    </a:p>
                  </a:txBody>
                  <a:tcPr/>
                </a:tc>
                <a:tc>
                  <a:txBody>
                    <a:bodyPr/>
                    <a:lstStyle/>
                    <a:p>
                      <a:r>
                        <a:rPr lang="es-CL" dirty="0"/>
                        <a:t>Sistema</a:t>
                      </a:r>
                    </a:p>
                  </a:txBody>
                  <a:tcPr/>
                </a:tc>
                <a:extLst>
                  <a:ext uri="{0D108BD9-81ED-4DB2-BD59-A6C34878D82A}">
                    <a16:rowId xmlns:a16="http://schemas.microsoft.com/office/drawing/2014/main" val="2737981847"/>
                  </a:ext>
                </a:extLst>
              </a:tr>
              <a:tr h="359090">
                <a:tc vMerge="1">
                  <a:txBody>
                    <a:bodyPr/>
                    <a:lstStyle/>
                    <a:p>
                      <a:endParaRPr lang="es-CL"/>
                    </a:p>
                  </a:txBody>
                  <a:tcPr/>
                </a:tc>
                <a:tc>
                  <a:txBody>
                    <a:bodyPr/>
                    <a:lstStyle/>
                    <a:p>
                      <a:r>
                        <a:rPr lang="es-ES" dirty="0"/>
                        <a:t>1. El </a:t>
                      </a:r>
                      <a:r>
                        <a:rPr lang="es-CL" dirty="0"/>
                        <a:t>paciente</a:t>
                      </a:r>
                      <a:r>
                        <a:rPr lang="es-ES" dirty="0"/>
                        <a:t> se identifica.</a:t>
                      </a:r>
                      <a:endParaRPr lang="es-CL" dirty="0"/>
                    </a:p>
                  </a:txBody>
                  <a:tcPr/>
                </a:tc>
                <a:tc>
                  <a:txBody>
                    <a:bodyPr/>
                    <a:lstStyle/>
                    <a:p>
                      <a:endParaRPr lang="es-CL"/>
                    </a:p>
                  </a:txBody>
                  <a:tcPr/>
                </a:tc>
                <a:extLst>
                  <a:ext uri="{0D108BD9-81ED-4DB2-BD59-A6C34878D82A}">
                    <a16:rowId xmlns:a16="http://schemas.microsoft.com/office/drawing/2014/main" val="1474812485"/>
                  </a:ext>
                </a:extLst>
              </a:tr>
              <a:tr h="1154988">
                <a:tc vMerge="1">
                  <a:txBody>
                    <a:bodyPr/>
                    <a:lstStyle/>
                    <a:p>
                      <a:endParaRPr lang="es-CL" dirty="0"/>
                    </a:p>
                  </a:txBody>
                  <a:tcPr/>
                </a:tc>
                <a:tc>
                  <a:txBody>
                    <a:bodyPr/>
                    <a:lstStyle/>
                    <a:p>
                      <a:endParaRPr lang="es-C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2. </a:t>
                      </a:r>
                      <a:r>
                        <a:rPr lang="es-ES" sz="1800" kern="1200" dirty="0">
                          <a:solidFill>
                            <a:schemeClr val="dk1"/>
                          </a:solidFill>
                          <a:effectLst/>
                          <a:latin typeface="+mn-lt"/>
                          <a:ea typeface="+mn-ea"/>
                          <a:cs typeface="+mn-cs"/>
                        </a:rPr>
                        <a:t>El sistema valida los datos de inicio de sesión del paciente y muestra tanto los datos del perfil del paciente como la opción de reservar una hora</a:t>
                      </a:r>
                      <a:r>
                        <a:rPr lang="es-ES" dirty="0"/>
                        <a:t>.</a:t>
                      </a:r>
                      <a:endParaRPr lang="es-CL" dirty="0"/>
                    </a:p>
                  </a:txBody>
                  <a:tcPr/>
                </a:tc>
                <a:extLst>
                  <a:ext uri="{0D108BD9-81ED-4DB2-BD59-A6C34878D82A}">
                    <a16:rowId xmlns:a16="http://schemas.microsoft.com/office/drawing/2014/main" val="3991197842"/>
                  </a:ext>
                </a:extLst>
              </a:tr>
              <a:tr h="621917">
                <a:tc vMerge="1">
                  <a:txBody>
                    <a:bodyPr/>
                    <a:lstStyle/>
                    <a:p>
                      <a:endParaRPr lang="es-CL" dirty="0"/>
                    </a:p>
                  </a:txBody>
                  <a:tcPr/>
                </a:tc>
                <a:tc>
                  <a:txBody>
                    <a:bodyPr/>
                    <a:lstStyle/>
                    <a:p>
                      <a:r>
                        <a:rPr lang="es-ES" dirty="0"/>
                        <a:t>3. El paciente selecciona opción de reservar hora.</a:t>
                      </a:r>
                      <a:endParaRPr lang="es-CL" dirty="0"/>
                    </a:p>
                  </a:txBody>
                  <a:tcPr/>
                </a:tc>
                <a:tc>
                  <a:txBody>
                    <a:bodyPr/>
                    <a:lstStyle/>
                    <a:p>
                      <a:endParaRPr lang="es-CL"/>
                    </a:p>
                  </a:txBody>
                  <a:tcPr/>
                </a:tc>
                <a:extLst>
                  <a:ext uri="{0D108BD9-81ED-4DB2-BD59-A6C34878D82A}">
                    <a16:rowId xmlns:a16="http://schemas.microsoft.com/office/drawing/2014/main" val="3832872797"/>
                  </a:ext>
                </a:extLst>
              </a:tr>
              <a:tr h="628407">
                <a:tc vMerge="1">
                  <a:txBody>
                    <a:bodyPr/>
                    <a:lstStyle/>
                    <a:p>
                      <a:endParaRPr lang="es-CL"/>
                    </a:p>
                  </a:txBody>
                  <a:tcPr/>
                </a:tc>
                <a:tc>
                  <a:txBody>
                    <a:bodyPr/>
                    <a:lstStyle/>
                    <a:p>
                      <a:endParaRPr lang="es-CL"/>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4. </a:t>
                      </a:r>
                      <a:r>
                        <a:rPr lang="es-ES" sz="1800" kern="1200" dirty="0">
                          <a:solidFill>
                            <a:schemeClr val="dk1"/>
                          </a:solidFill>
                          <a:effectLst/>
                          <a:latin typeface="+mn-lt"/>
                          <a:ea typeface="+mn-ea"/>
                          <a:cs typeface="+mn-cs"/>
                        </a:rPr>
                        <a:t>El sistema muestra el formulario de reservación de hora</a:t>
                      </a:r>
                      <a:r>
                        <a:rPr lang="es-ES" dirty="0"/>
                        <a:t>.</a:t>
                      </a:r>
                      <a:endParaRPr lang="es-CL" dirty="0"/>
                    </a:p>
                  </a:txBody>
                  <a:tcPr/>
                </a:tc>
                <a:extLst>
                  <a:ext uri="{0D108BD9-81ED-4DB2-BD59-A6C34878D82A}">
                    <a16:rowId xmlns:a16="http://schemas.microsoft.com/office/drawing/2014/main" val="1623594095"/>
                  </a:ext>
                </a:extLst>
              </a:tr>
              <a:tr h="897725">
                <a:tc vMerge="1">
                  <a:txBody>
                    <a:bodyPr/>
                    <a:lstStyle/>
                    <a:p>
                      <a:endParaRPr lang="es-C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5. </a:t>
                      </a:r>
                      <a:r>
                        <a:rPr lang="es-ES" sz="1800" kern="1200" dirty="0">
                          <a:solidFill>
                            <a:schemeClr val="dk1"/>
                          </a:solidFill>
                          <a:effectLst/>
                          <a:latin typeface="+mn-lt"/>
                          <a:ea typeface="+mn-ea"/>
                          <a:cs typeface="+mn-cs"/>
                        </a:rPr>
                        <a:t>El paciente rellena el formulario seleccionando una hora efectúa la reserva</a:t>
                      </a:r>
                      <a:r>
                        <a:rPr lang="es-ES" dirty="0"/>
                        <a:t>.</a:t>
                      </a:r>
                      <a:endParaRPr lang="es-CL" dirty="0"/>
                    </a:p>
                  </a:txBody>
                  <a:tcPr/>
                </a:tc>
                <a:tc>
                  <a:txBody>
                    <a:bodyPr/>
                    <a:lstStyle/>
                    <a:p>
                      <a:endParaRPr lang="es-CL" dirty="0"/>
                    </a:p>
                  </a:txBody>
                  <a:tcPr/>
                </a:tc>
                <a:extLst>
                  <a:ext uri="{0D108BD9-81ED-4DB2-BD59-A6C34878D82A}">
                    <a16:rowId xmlns:a16="http://schemas.microsoft.com/office/drawing/2014/main" val="2923139760"/>
                  </a:ext>
                </a:extLst>
              </a:tr>
            </a:tbl>
          </a:graphicData>
        </a:graphic>
      </p:graphicFrame>
    </p:spTree>
    <p:extLst>
      <p:ext uri="{BB962C8B-B14F-4D97-AF65-F5344CB8AC3E}">
        <p14:creationId xmlns:p14="http://schemas.microsoft.com/office/powerpoint/2010/main" val="4149949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Ejercicio en Clases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178</a:t>
            </a:fld>
            <a:endParaRPr lang="es-CL"/>
          </a:p>
        </p:txBody>
      </p:sp>
      <p:pic>
        <p:nvPicPr>
          <p:cNvPr id="8" name="Imagen 7">
            <a:extLst>
              <a:ext uri="{FF2B5EF4-FFF2-40B4-BE49-F238E27FC236}">
                <a16:creationId xmlns:a16="http://schemas.microsoft.com/office/drawing/2014/main" id="{7A469A64-A273-451F-AC2B-C068A014C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21410" y="1533698"/>
            <a:ext cx="7076815" cy="47332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205050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Diagrama de secuencia</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179</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1677830"/>
            <a:ext cx="9802476" cy="37814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Diagrama de secuencia</a:t>
            </a:r>
          </a:p>
          <a:p>
            <a:pPr algn="just"/>
            <a:r>
              <a:rPr lang="es-ES" sz="2000" dirty="0">
                <a:solidFill>
                  <a:srgbClr val="444444"/>
                </a:solidFill>
                <a:latin typeface="Arial" panose="020B0604020202020204" pitchFamily="34" charset="0"/>
                <a:cs typeface="Arial" panose="020B0604020202020204" pitchFamily="34" charset="0"/>
              </a:rPr>
              <a:t>Un diagrama de secuencia es un tipo de diagrama de interacción porque describe cómo y en qué orden un grupo de objetos funcionan en conjunto. Algunos de los beneficios obtenidos son:</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Representa los detalles de un caso de uso en UML.</a:t>
            </a:r>
          </a:p>
          <a:p>
            <a:pPr marL="342900" indent="-342900" algn="just">
              <a:buFont typeface="Arial" panose="020B0604020202020204" pitchFamily="34" charset="0"/>
              <a:buChar char="•"/>
            </a:pPr>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Modelar la lógica de una operación, una función o un procedimiento sofisticados.</a:t>
            </a:r>
          </a:p>
          <a:p>
            <a:pPr marL="342900" indent="-342900" algn="just">
              <a:buFont typeface="Arial" panose="020B0604020202020204" pitchFamily="34" charset="0"/>
              <a:buChar char="•"/>
            </a:pPr>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Ve cómo los objetos y los componentes interactúan entre sí para completar un proceso.</a:t>
            </a:r>
          </a:p>
          <a:p>
            <a:pPr marL="342900" indent="-342900" algn="just">
              <a:buFont typeface="Arial" panose="020B0604020202020204" pitchFamily="34" charset="0"/>
              <a:buChar char="•"/>
            </a:pPr>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Planificar y comprender la funcionalidad detallada de un escenario actual o futuro</a:t>
            </a:r>
          </a:p>
        </p:txBody>
      </p:sp>
    </p:spTree>
    <p:extLst>
      <p:ext uri="{BB962C8B-B14F-4D97-AF65-F5344CB8AC3E}">
        <p14:creationId xmlns:p14="http://schemas.microsoft.com/office/powerpoint/2010/main" val="21495527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b="0" i="0" dirty="0">
                <a:solidFill>
                  <a:srgbClr val="000000"/>
                </a:solidFill>
                <a:effectLst/>
                <a:latin typeface="Montserrat" panose="00000500000000000000" pitchFamily="2" charset="0"/>
              </a:rPr>
              <a:t>Ciclo de vida del software</a:t>
            </a: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6644236" y="2067786"/>
            <a:ext cx="5468835" cy="235661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4-Desarrollo</a:t>
            </a:r>
          </a:p>
          <a:p>
            <a:pPr algn="just"/>
            <a:r>
              <a:rPr lang="es-ES" sz="2000" i="0" dirty="0">
                <a:solidFill>
                  <a:srgbClr val="444444"/>
                </a:solidFill>
                <a:effectLst/>
                <a:latin typeface="Arial" panose="020B0604020202020204" pitchFamily="34" charset="0"/>
                <a:cs typeface="Arial" panose="020B0604020202020204" pitchFamily="34" charset="0"/>
              </a:rPr>
              <a:t>El desarrollo software marca un antes y un después en la vida del sistema y significa, además, el inicio de la producción. El cambio es una constante durante esta etapa, en la que suele ser recomendable poner el foco en la formación y capacitación de los usuarios y el equipo técnico.</a:t>
            </a:r>
          </a:p>
        </p:txBody>
      </p:sp>
      <p:pic>
        <p:nvPicPr>
          <p:cNvPr id="9" name="Imagen 8">
            <a:extLst>
              <a:ext uri="{FF2B5EF4-FFF2-40B4-BE49-F238E27FC236}">
                <a16:creationId xmlns:a16="http://schemas.microsoft.com/office/drawing/2014/main" id="{1FCF6F56-B4B9-4461-9CAE-4D2754A231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36707" y="2067786"/>
            <a:ext cx="5098461" cy="34009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Marcador de número de diapositiva 1">
            <a:extLst>
              <a:ext uri="{FF2B5EF4-FFF2-40B4-BE49-F238E27FC236}">
                <a16:creationId xmlns:a16="http://schemas.microsoft.com/office/drawing/2014/main" id="{C6C514C5-1BD0-4EA5-91E2-71EE2C1E6062}"/>
              </a:ext>
            </a:extLst>
          </p:cNvPr>
          <p:cNvSpPr>
            <a:spLocks noGrp="1"/>
          </p:cNvSpPr>
          <p:nvPr>
            <p:ph type="sldNum" sz="quarter" idx="12"/>
          </p:nvPr>
        </p:nvSpPr>
        <p:spPr/>
        <p:txBody>
          <a:bodyPr/>
          <a:lstStyle/>
          <a:p>
            <a:fld id="{808A025A-C980-4902-B187-215779B55273}" type="slidenum">
              <a:rPr lang="es-CL" smtClean="0"/>
              <a:t>18</a:t>
            </a:fld>
            <a:endParaRPr lang="es-CL"/>
          </a:p>
        </p:txBody>
      </p:sp>
    </p:spTree>
    <p:extLst>
      <p:ext uri="{BB962C8B-B14F-4D97-AF65-F5344CB8AC3E}">
        <p14:creationId xmlns:p14="http://schemas.microsoft.com/office/powerpoint/2010/main" val="2615230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Componentes y símbolos básicos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180</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2174997" y="1684442"/>
            <a:ext cx="9169639" cy="33954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Los límites (</a:t>
            </a:r>
            <a:r>
              <a:rPr lang="es-ES" sz="2000" b="1" dirty="0" err="1">
                <a:solidFill>
                  <a:srgbClr val="444444"/>
                </a:solidFill>
                <a:latin typeface="Arial" panose="020B0604020202020204" pitchFamily="34" charset="0"/>
                <a:cs typeface="Arial" panose="020B0604020202020204" pitchFamily="34" charset="0"/>
              </a:rPr>
              <a:t>boundaries</a:t>
            </a:r>
            <a:r>
              <a:rPr lang="es-ES" sz="2000" b="1" dirty="0">
                <a:solidFill>
                  <a:srgbClr val="444444"/>
                </a:solidFill>
                <a:latin typeface="Arial" panose="020B0604020202020204" pitchFamily="34" charset="0"/>
                <a:cs typeface="Arial" panose="020B0604020202020204" pitchFamily="34" charset="0"/>
              </a:rPr>
              <a:t>): </a:t>
            </a:r>
            <a:r>
              <a:rPr lang="es-ES" sz="2000" dirty="0">
                <a:solidFill>
                  <a:srgbClr val="444444"/>
                </a:solidFill>
                <a:latin typeface="Arial" panose="020B0604020202020204" pitchFamily="34" charset="0"/>
                <a:cs typeface="Arial" panose="020B0604020202020204" pitchFamily="34" charset="0"/>
              </a:rPr>
              <a:t>Representan interfaces que interactúan con actores externos. Estos objetos pueden ser, por ejemplo, interfaces de usuario, en cuyo caso el actor correspondería a una persona.</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b="1" dirty="0">
                <a:solidFill>
                  <a:srgbClr val="444444"/>
                </a:solidFill>
                <a:latin typeface="Arial" panose="020B0604020202020204" pitchFamily="34" charset="0"/>
                <a:cs typeface="Arial" panose="020B0604020202020204" pitchFamily="34" charset="0"/>
              </a:rPr>
              <a:t>Las entidades (</a:t>
            </a:r>
            <a:r>
              <a:rPr lang="es-ES" sz="2000" b="1" dirty="0" err="1">
                <a:solidFill>
                  <a:srgbClr val="444444"/>
                </a:solidFill>
                <a:latin typeface="Arial" panose="020B0604020202020204" pitchFamily="34" charset="0"/>
                <a:cs typeface="Arial" panose="020B0604020202020204" pitchFamily="34" charset="0"/>
              </a:rPr>
              <a:t>entities</a:t>
            </a:r>
            <a:r>
              <a:rPr lang="es-ES" sz="2000" b="1" dirty="0">
                <a:solidFill>
                  <a:srgbClr val="444444"/>
                </a:solidFill>
                <a:latin typeface="Arial" panose="020B0604020202020204" pitchFamily="34" charset="0"/>
                <a:cs typeface="Arial" panose="020B0604020202020204" pitchFamily="34" charset="0"/>
              </a:rPr>
              <a:t>):</a:t>
            </a:r>
            <a:r>
              <a:rPr lang="es-ES" sz="2000" dirty="0">
                <a:solidFill>
                  <a:srgbClr val="444444"/>
                </a:solidFill>
                <a:latin typeface="Arial" panose="020B0604020202020204" pitchFamily="34" charset="0"/>
                <a:cs typeface="Arial" panose="020B0604020202020204" pitchFamily="34" charset="0"/>
              </a:rPr>
              <a:t> Son contenedores de datos, o sea, objetos que contienen datos del sistema.</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b="1" dirty="0">
                <a:solidFill>
                  <a:srgbClr val="444444"/>
                </a:solidFill>
                <a:latin typeface="Arial" panose="020B0604020202020204" pitchFamily="34" charset="0"/>
                <a:cs typeface="Arial" panose="020B0604020202020204" pitchFamily="34" charset="0"/>
              </a:rPr>
              <a:t>El control:</a:t>
            </a:r>
            <a:r>
              <a:rPr lang="es-ES" sz="2000" dirty="0">
                <a:solidFill>
                  <a:srgbClr val="444444"/>
                </a:solidFill>
                <a:latin typeface="Arial" panose="020B0604020202020204" pitchFamily="34" charset="0"/>
                <a:cs typeface="Arial" panose="020B0604020202020204" pitchFamily="34" charset="0"/>
              </a:rPr>
              <a:t> No tiene que ser necesariamente un objeto; también funciona un método que se asigna a uno de los otros dos elementos. Se trata del mediador que conecta entidad y límite, monitoriza las señales de los dos elementos y comprueba su lógica. Para que los límites y las entidades se comuniquen, se necesita un </a:t>
            </a:r>
            <a:r>
              <a:rPr lang="es-ES" sz="2000" b="1" dirty="0">
                <a:solidFill>
                  <a:srgbClr val="444444"/>
                </a:solidFill>
                <a:latin typeface="Arial" panose="020B0604020202020204" pitchFamily="34" charset="0"/>
                <a:cs typeface="Arial" panose="020B0604020202020204" pitchFamily="34" charset="0"/>
              </a:rPr>
              <a:t>elemento de control</a:t>
            </a:r>
            <a:r>
              <a:rPr lang="es-ES" sz="2000" dirty="0">
                <a:solidFill>
                  <a:srgbClr val="444444"/>
                </a:solidFill>
                <a:latin typeface="Arial" panose="020B0604020202020204" pitchFamily="34" charset="0"/>
                <a:cs typeface="Arial" panose="020B0604020202020204" pitchFamily="34" charset="0"/>
              </a:rPr>
              <a:t>. </a:t>
            </a: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p:txBody>
      </p:sp>
      <p:pic>
        <p:nvPicPr>
          <p:cNvPr id="16" name="Imagen 15">
            <a:extLst>
              <a:ext uri="{FF2B5EF4-FFF2-40B4-BE49-F238E27FC236}">
                <a16:creationId xmlns:a16="http://schemas.microsoft.com/office/drawing/2014/main" id="{D844DE33-2B22-4D64-A6B0-F08507EF9C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49386" y="5125153"/>
            <a:ext cx="5220865" cy="156082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2192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Componentes y símbolos básicos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181</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1677830"/>
            <a:ext cx="7095298" cy="14138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Símbolo de objeto:</a:t>
            </a:r>
            <a:r>
              <a:rPr lang="es-ES" sz="2000" dirty="0">
                <a:solidFill>
                  <a:srgbClr val="444444"/>
                </a:solidFill>
                <a:latin typeface="Arial" panose="020B0604020202020204" pitchFamily="34" charset="0"/>
                <a:cs typeface="Arial" panose="020B0604020202020204" pitchFamily="34" charset="0"/>
              </a:rPr>
              <a:t> Representa una clase u objeto en UML. El símbolo objeto demuestra cómo se comportará un objeto en el contexto del sistema. Los atributos de las clases no deben aparecer en esta figura.</a:t>
            </a:r>
          </a:p>
        </p:txBody>
      </p:sp>
      <p:pic>
        <p:nvPicPr>
          <p:cNvPr id="8" name="Imagen 7">
            <a:extLst>
              <a:ext uri="{FF2B5EF4-FFF2-40B4-BE49-F238E27FC236}">
                <a16:creationId xmlns:a16="http://schemas.microsoft.com/office/drawing/2014/main" id="{7A469A64-A273-451F-AC2B-C068A014C6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115730" y="1708116"/>
            <a:ext cx="2163777" cy="1097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ítulo 1">
            <a:extLst>
              <a:ext uri="{FF2B5EF4-FFF2-40B4-BE49-F238E27FC236}">
                <a16:creationId xmlns:a16="http://schemas.microsoft.com/office/drawing/2014/main" id="{B5C24D04-E18F-4A32-A0B3-AED9AD4A37A4}"/>
              </a:ext>
            </a:extLst>
          </p:cNvPr>
          <p:cNvSpPr txBox="1">
            <a:spLocks/>
          </p:cNvSpPr>
          <p:nvPr/>
        </p:nvSpPr>
        <p:spPr>
          <a:xfrm>
            <a:off x="1858579" y="3859367"/>
            <a:ext cx="6678839" cy="9073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Casilla de activación:</a:t>
            </a:r>
            <a:r>
              <a:rPr lang="es-ES" sz="2000" dirty="0">
                <a:solidFill>
                  <a:srgbClr val="444444"/>
                </a:solidFill>
                <a:latin typeface="Arial" panose="020B0604020202020204" pitchFamily="34" charset="0"/>
                <a:cs typeface="Arial" panose="020B0604020202020204" pitchFamily="34" charset="0"/>
              </a:rPr>
              <a:t> Representa el tiempo necesario para que un objeto finalice una tarea. Cuanto más tiempo lleve la tarea, más larga será la casilla de activación..</a:t>
            </a:r>
          </a:p>
        </p:txBody>
      </p:sp>
      <p:pic>
        <p:nvPicPr>
          <p:cNvPr id="15" name="Imagen 14">
            <a:extLst>
              <a:ext uri="{FF2B5EF4-FFF2-40B4-BE49-F238E27FC236}">
                <a16:creationId xmlns:a16="http://schemas.microsoft.com/office/drawing/2014/main" id="{F66EEA25-40BE-4821-AE69-CD34B75052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943558" y="3564991"/>
            <a:ext cx="508120" cy="149613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57047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Componentes y símbolos básicos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182</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1840755"/>
            <a:ext cx="7095298" cy="7484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Símbolo de actor:</a:t>
            </a:r>
            <a:r>
              <a:rPr lang="es-ES" sz="2000" dirty="0">
                <a:solidFill>
                  <a:srgbClr val="444444"/>
                </a:solidFill>
                <a:latin typeface="Arial" panose="020B0604020202020204" pitchFamily="34" charset="0"/>
                <a:cs typeface="Arial" panose="020B0604020202020204" pitchFamily="34" charset="0"/>
              </a:rPr>
              <a:t> Muestra entidades que interactúan con el sistema o que son externas al sistema.</a:t>
            </a:r>
          </a:p>
        </p:txBody>
      </p:sp>
      <p:sp>
        <p:nvSpPr>
          <p:cNvPr id="10" name="Título 1">
            <a:extLst>
              <a:ext uri="{FF2B5EF4-FFF2-40B4-BE49-F238E27FC236}">
                <a16:creationId xmlns:a16="http://schemas.microsoft.com/office/drawing/2014/main" id="{B5C24D04-E18F-4A32-A0B3-AED9AD4A37A4}"/>
              </a:ext>
            </a:extLst>
          </p:cNvPr>
          <p:cNvSpPr txBox="1">
            <a:spLocks/>
          </p:cNvSpPr>
          <p:nvPr/>
        </p:nvSpPr>
        <p:spPr>
          <a:xfrm>
            <a:off x="3904662" y="3001280"/>
            <a:ext cx="7095298" cy="11811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Símbolo de paquete:</a:t>
            </a:r>
            <a:r>
              <a:rPr lang="es-ES" sz="2000" dirty="0">
                <a:solidFill>
                  <a:srgbClr val="444444"/>
                </a:solidFill>
                <a:latin typeface="Arial" panose="020B0604020202020204" pitchFamily="34" charset="0"/>
                <a:cs typeface="Arial" panose="020B0604020202020204" pitchFamily="34" charset="0"/>
              </a:rPr>
              <a:t> Se usa en notación UML 2.0 para contener los elementos interactivos del diagrama. También conocida como "marco", esta figura rectangular tiene un pequeño rectángulo interior para etiquetar el diagrama. </a:t>
            </a:r>
          </a:p>
        </p:txBody>
      </p:sp>
      <p:pic>
        <p:nvPicPr>
          <p:cNvPr id="15" name="Imagen 14">
            <a:extLst>
              <a:ext uri="{FF2B5EF4-FFF2-40B4-BE49-F238E27FC236}">
                <a16:creationId xmlns:a16="http://schemas.microsoft.com/office/drawing/2014/main" id="{F66EEA25-40BE-4821-AE69-CD34B75052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738265" y="2925695"/>
            <a:ext cx="1937442" cy="1265587"/>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Imagen 14">
            <a:extLst>
              <a:ext uri="{FF2B5EF4-FFF2-40B4-BE49-F238E27FC236}">
                <a16:creationId xmlns:a16="http://schemas.microsoft.com/office/drawing/2014/main" id="{77DE9185-08CD-4C78-85F4-A53397C09A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728140" y="1663117"/>
            <a:ext cx="508120" cy="100172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ítulo 1">
            <a:extLst>
              <a:ext uri="{FF2B5EF4-FFF2-40B4-BE49-F238E27FC236}">
                <a16:creationId xmlns:a16="http://schemas.microsoft.com/office/drawing/2014/main" id="{CBF0F0D8-E5EF-4376-B7C1-1B7D643427C4}"/>
              </a:ext>
            </a:extLst>
          </p:cNvPr>
          <p:cNvSpPr txBox="1">
            <a:spLocks/>
          </p:cNvSpPr>
          <p:nvPr/>
        </p:nvSpPr>
        <p:spPr>
          <a:xfrm>
            <a:off x="1738265" y="4518891"/>
            <a:ext cx="7095298" cy="1694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Símbolo de línea de vida:</a:t>
            </a:r>
            <a:r>
              <a:rPr lang="es-ES" sz="2000" dirty="0">
                <a:solidFill>
                  <a:srgbClr val="444444"/>
                </a:solidFill>
                <a:latin typeface="Arial" panose="020B0604020202020204" pitchFamily="34" charset="0"/>
                <a:cs typeface="Arial" panose="020B0604020202020204" pitchFamily="34" charset="0"/>
              </a:rPr>
              <a:t> Representa el paso del tiempo a medida que se extiende hacia abajo. Esta línea vertical discontinua representa eventos secuenciales que le ocurren a un objeto durante el proceso graficado. Las líneas de vida pueden comenzar con una figura rectangular etiquetada o un símbolo de actor. </a:t>
            </a:r>
          </a:p>
        </p:txBody>
      </p:sp>
      <p:pic>
        <p:nvPicPr>
          <p:cNvPr id="17" name="Imagen 14">
            <a:extLst>
              <a:ext uri="{FF2B5EF4-FFF2-40B4-BE49-F238E27FC236}">
                <a16:creationId xmlns:a16="http://schemas.microsoft.com/office/drawing/2014/main" id="{76AB1386-6DC7-4EF0-BA63-A89258F5AC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421726" y="4733496"/>
            <a:ext cx="1120948" cy="1265587"/>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79381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Componentes y símbolos básicos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183</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738265" y="2455838"/>
            <a:ext cx="7095298" cy="11811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Símbolo de bucle de opción:</a:t>
            </a:r>
            <a:r>
              <a:rPr lang="es-ES" sz="2000" dirty="0">
                <a:solidFill>
                  <a:srgbClr val="444444"/>
                </a:solidFill>
                <a:latin typeface="Arial" panose="020B0604020202020204" pitchFamily="34" charset="0"/>
                <a:cs typeface="Arial" panose="020B0604020202020204" pitchFamily="34" charset="0"/>
              </a:rPr>
              <a:t> Se emplea para modelar escenarios del tipo "Si... entonces...", es decir, una circunstancia que solo sucederá en determinadas condiciones.</a:t>
            </a:r>
          </a:p>
        </p:txBody>
      </p:sp>
      <p:pic>
        <p:nvPicPr>
          <p:cNvPr id="11" name="Imagen 14">
            <a:extLst>
              <a:ext uri="{FF2B5EF4-FFF2-40B4-BE49-F238E27FC236}">
                <a16:creationId xmlns:a16="http://schemas.microsoft.com/office/drawing/2014/main" id="{77DE9185-08CD-4C78-85F4-A53397C09A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168229" y="2351161"/>
            <a:ext cx="2065720" cy="131606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ítulo 1">
            <a:extLst>
              <a:ext uri="{FF2B5EF4-FFF2-40B4-BE49-F238E27FC236}">
                <a16:creationId xmlns:a16="http://schemas.microsoft.com/office/drawing/2014/main" id="{CBF0F0D8-E5EF-4376-B7C1-1B7D643427C4}"/>
              </a:ext>
            </a:extLst>
          </p:cNvPr>
          <p:cNvSpPr txBox="1">
            <a:spLocks/>
          </p:cNvSpPr>
          <p:nvPr/>
        </p:nvSpPr>
        <p:spPr>
          <a:xfrm>
            <a:off x="1738265" y="4208060"/>
            <a:ext cx="7095298" cy="1694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Símbolo de alternativas:</a:t>
            </a:r>
            <a:r>
              <a:rPr lang="es-ES" sz="2000" dirty="0">
                <a:solidFill>
                  <a:srgbClr val="444444"/>
                </a:solidFill>
                <a:latin typeface="Arial" panose="020B0604020202020204" pitchFamily="34" charset="0"/>
                <a:cs typeface="Arial" panose="020B0604020202020204" pitchFamily="34" charset="0"/>
              </a:rPr>
              <a:t> Simboliza una decisión (que, por lo general, es mutuamente exclusiva) entre dos o más secuencias de mensajes. Para representar alternativas, emplea la figura rectangular etiquetada con una línea discontinua en su interior.</a:t>
            </a:r>
          </a:p>
        </p:txBody>
      </p:sp>
      <p:pic>
        <p:nvPicPr>
          <p:cNvPr id="17" name="Imagen 14">
            <a:extLst>
              <a:ext uri="{FF2B5EF4-FFF2-40B4-BE49-F238E27FC236}">
                <a16:creationId xmlns:a16="http://schemas.microsoft.com/office/drawing/2014/main" id="{76AB1386-6DC7-4EF0-BA63-A89258F5AC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168229" y="4225391"/>
            <a:ext cx="2252660" cy="135847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02782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Símbolos comunes de mensajes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184</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738264" y="1760575"/>
            <a:ext cx="9615535" cy="237476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Mensaje sincrónico:</a:t>
            </a:r>
            <a:r>
              <a:rPr lang="es-ES" sz="2000" dirty="0">
                <a:solidFill>
                  <a:srgbClr val="444444"/>
                </a:solidFill>
                <a:latin typeface="Arial" panose="020B0604020202020204" pitchFamily="34" charset="0"/>
                <a:cs typeface="Arial" panose="020B0604020202020204" pitchFamily="34" charset="0"/>
              </a:rPr>
              <a:t> Representados por una línea continua y una punta de flecha sólida. Este símbolo se utiliza cuando un remitente debe esperar una respuesta a un mensaje antes de proseguir. El diagrama debe mostrar el mensaje y la respuesta.</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b="1" dirty="0">
                <a:solidFill>
                  <a:srgbClr val="444444"/>
                </a:solidFill>
                <a:latin typeface="Arial" panose="020B0604020202020204" pitchFamily="34" charset="0"/>
                <a:cs typeface="Arial" panose="020B0604020202020204" pitchFamily="34" charset="0"/>
              </a:rPr>
              <a:t>Mensaje asincrónico:</a:t>
            </a:r>
            <a:r>
              <a:rPr lang="es-ES" sz="2000" dirty="0">
                <a:solidFill>
                  <a:srgbClr val="444444"/>
                </a:solidFill>
                <a:latin typeface="Arial" panose="020B0604020202020204" pitchFamily="34" charset="0"/>
                <a:cs typeface="Arial" panose="020B0604020202020204" pitchFamily="34" charset="0"/>
              </a:rPr>
              <a:t> Representados por una línea continua y una punta de flecha simple. Los mensajes asincrónicos no necesitan una respuesta para que el remitente siga adelante. Solo la llamada se debe incluir en el diagrama.</a:t>
            </a:r>
          </a:p>
        </p:txBody>
      </p:sp>
      <p:pic>
        <p:nvPicPr>
          <p:cNvPr id="17" name="Imagen 14">
            <a:extLst>
              <a:ext uri="{FF2B5EF4-FFF2-40B4-BE49-F238E27FC236}">
                <a16:creationId xmlns:a16="http://schemas.microsoft.com/office/drawing/2014/main" id="{76AB1386-6DC7-4EF0-BA63-A89258F5AC37}"/>
              </a:ext>
            </a:extLst>
          </p:cNvPr>
          <p:cNvPicPr>
            <a:picLocks noChangeAspect="1"/>
          </p:cNvPicPr>
          <p:nvPr/>
        </p:nvPicPr>
        <p:blipFill rotWithShape="1">
          <a:blip r:embed="rId3">
            <a:extLst>
              <a:ext uri="{28A0092B-C50C-407E-A947-70E740481C1C}">
                <a14:useLocalDpi xmlns:a14="http://schemas.microsoft.com/office/drawing/2010/main" val="0"/>
              </a:ext>
            </a:extLst>
          </a:blip>
          <a:srcRect r="42263" b="104"/>
          <a:stretch/>
        </p:blipFill>
        <p:spPr>
          <a:xfrm>
            <a:off x="4672393" y="4329866"/>
            <a:ext cx="3747276" cy="220904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32592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Símbolos comunes de mensajes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185</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738264" y="1760575"/>
            <a:ext cx="9615535" cy="26575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Mensaje de respuesta: </a:t>
            </a:r>
            <a:r>
              <a:rPr lang="es-ES" sz="2000" dirty="0">
                <a:solidFill>
                  <a:srgbClr val="444444"/>
                </a:solidFill>
                <a:latin typeface="Arial" panose="020B0604020202020204" pitchFamily="34" charset="0"/>
                <a:cs typeface="Arial" panose="020B0604020202020204" pitchFamily="34" charset="0"/>
              </a:rPr>
              <a:t>Están representados con una línea discontinua y una punta de flecha simple. Estos mensajes son las respuestas a las llamadas.</a:t>
            </a: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b="1" dirty="0">
                <a:solidFill>
                  <a:srgbClr val="444444"/>
                </a:solidFill>
                <a:latin typeface="Arial" panose="020B0604020202020204" pitchFamily="34" charset="0"/>
                <a:cs typeface="Arial" panose="020B0604020202020204" pitchFamily="34" charset="0"/>
              </a:rPr>
              <a:t>Símbolo de eliminar mensaje: </a:t>
            </a:r>
            <a:r>
              <a:rPr lang="es-ES" sz="2000" dirty="0">
                <a:solidFill>
                  <a:srgbClr val="444444"/>
                </a:solidFill>
                <a:latin typeface="Arial" panose="020B0604020202020204" pitchFamily="34" charset="0"/>
                <a:cs typeface="Arial" panose="020B0604020202020204" pitchFamily="34" charset="0"/>
              </a:rPr>
              <a:t>Están representados por una línea continua y una punta de flecha sólida, seguida de una X. Este mensaje destruye un objeto.</a:t>
            </a:r>
          </a:p>
        </p:txBody>
      </p:sp>
      <p:pic>
        <p:nvPicPr>
          <p:cNvPr id="10" name="Imagen 14">
            <a:extLst>
              <a:ext uri="{FF2B5EF4-FFF2-40B4-BE49-F238E27FC236}">
                <a16:creationId xmlns:a16="http://schemas.microsoft.com/office/drawing/2014/main" id="{7CE1913D-8F09-488C-A467-01E593CD7F56}"/>
              </a:ext>
            </a:extLst>
          </p:cNvPr>
          <p:cNvPicPr>
            <a:picLocks noChangeAspect="1"/>
          </p:cNvPicPr>
          <p:nvPr/>
        </p:nvPicPr>
        <p:blipFill rotWithShape="1">
          <a:blip r:embed="rId3">
            <a:extLst>
              <a:ext uri="{28A0092B-C50C-407E-A947-70E740481C1C}">
                <a14:useLocalDpi xmlns:a14="http://schemas.microsoft.com/office/drawing/2010/main" val="0"/>
              </a:ext>
            </a:extLst>
          </a:blip>
          <a:srcRect l="1" t="48047" r="41601" b="17374"/>
          <a:stretch/>
        </p:blipFill>
        <p:spPr>
          <a:xfrm>
            <a:off x="4952861" y="2743206"/>
            <a:ext cx="3186204" cy="64279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Imagen 14">
            <a:extLst>
              <a:ext uri="{FF2B5EF4-FFF2-40B4-BE49-F238E27FC236}">
                <a16:creationId xmlns:a16="http://schemas.microsoft.com/office/drawing/2014/main" id="{66F332B9-07D8-4CC1-A173-7B55FAB2C6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696" y="4583368"/>
            <a:ext cx="860533" cy="154896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81512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Símbolos comunes de mensajes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186</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4232366" y="1498718"/>
            <a:ext cx="5108931" cy="3383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Caso de Uso: </a:t>
            </a:r>
            <a:r>
              <a:rPr lang="es-ES" sz="2000" dirty="0">
                <a:solidFill>
                  <a:srgbClr val="444444"/>
                </a:solidFill>
                <a:latin typeface="Arial" panose="020B0604020202020204" pitchFamily="34" charset="0"/>
                <a:cs typeface="Arial" panose="020B0604020202020204" pitchFamily="34" charset="0"/>
              </a:rPr>
              <a:t>Sistema de cuantas de Blog</a:t>
            </a:r>
          </a:p>
        </p:txBody>
      </p:sp>
      <p:pic>
        <p:nvPicPr>
          <p:cNvPr id="11" name="Imagen 10">
            <a:extLst>
              <a:ext uri="{FF2B5EF4-FFF2-40B4-BE49-F238E27FC236}">
                <a16:creationId xmlns:a16="http://schemas.microsoft.com/office/drawing/2014/main" id="{5CC864B0-BF80-4094-8767-5D5CDEE021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2157" y="2004309"/>
            <a:ext cx="4714094" cy="43234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197150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Símbolos comunes de mensajes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187</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4284617" y="1498718"/>
            <a:ext cx="5056680" cy="3383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Caso de Uso: </a:t>
            </a:r>
            <a:r>
              <a:rPr lang="es-ES" sz="2000" dirty="0">
                <a:solidFill>
                  <a:srgbClr val="444444"/>
                </a:solidFill>
                <a:latin typeface="Arial" panose="020B0604020202020204" pitchFamily="34" charset="0"/>
                <a:cs typeface="Arial" panose="020B0604020202020204" pitchFamily="34" charset="0"/>
              </a:rPr>
              <a:t>Sistema de cuantas de Blog</a:t>
            </a:r>
          </a:p>
        </p:txBody>
      </p:sp>
      <p:graphicFrame>
        <p:nvGraphicFramePr>
          <p:cNvPr id="3" name="Tabla 4">
            <a:extLst>
              <a:ext uri="{FF2B5EF4-FFF2-40B4-BE49-F238E27FC236}">
                <a16:creationId xmlns:a16="http://schemas.microsoft.com/office/drawing/2014/main" id="{AA061F52-BE66-417C-8CC8-3341C13292CD}"/>
              </a:ext>
            </a:extLst>
          </p:cNvPr>
          <p:cNvGraphicFramePr>
            <a:graphicFrameLocks noGrp="1"/>
          </p:cNvGraphicFramePr>
          <p:nvPr/>
        </p:nvGraphicFramePr>
        <p:xfrm>
          <a:off x="2695817" y="2425013"/>
          <a:ext cx="8128000" cy="2595880"/>
        </p:xfrm>
        <a:graphic>
          <a:graphicData uri="http://schemas.openxmlformats.org/drawingml/2006/table">
            <a:tbl>
              <a:tblPr firstRow="1" bandRow="1">
                <a:tableStyleId>{7DF18680-E054-41AD-8BC1-D1AEF772440D}</a:tableStyleId>
              </a:tblPr>
              <a:tblGrid>
                <a:gridCol w="1198880">
                  <a:extLst>
                    <a:ext uri="{9D8B030D-6E8A-4147-A177-3AD203B41FA5}">
                      <a16:colId xmlns:a16="http://schemas.microsoft.com/office/drawing/2014/main" val="3441302837"/>
                    </a:ext>
                  </a:extLst>
                </a:gridCol>
                <a:gridCol w="6929120">
                  <a:extLst>
                    <a:ext uri="{9D8B030D-6E8A-4147-A177-3AD203B41FA5}">
                      <a16:colId xmlns:a16="http://schemas.microsoft.com/office/drawing/2014/main" val="1077773353"/>
                    </a:ext>
                  </a:extLst>
                </a:gridCol>
              </a:tblGrid>
              <a:tr h="370840">
                <a:tc>
                  <a:txBody>
                    <a:bodyPr/>
                    <a:lstStyle/>
                    <a:p>
                      <a:r>
                        <a:rPr lang="es-ES" dirty="0"/>
                        <a:t>Paso</a:t>
                      </a:r>
                      <a:endParaRPr lang="es-CL" dirty="0"/>
                    </a:p>
                  </a:txBody>
                  <a:tcPr/>
                </a:tc>
                <a:tc>
                  <a:txBody>
                    <a:bodyPr/>
                    <a:lstStyle/>
                    <a:p>
                      <a:r>
                        <a:rPr lang="es-ES" dirty="0"/>
                        <a:t>Acción</a:t>
                      </a:r>
                      <a:endParaRPr lang="es-CL" dirty="0"/>
                    </a:p>
                  </a:txBody>
                  <a:tcPr/>
                </a:tc>
                <a:extLst>
                  <a:ext uri="{0D108BD9-81ED-4DB2-BD59-A6C34878D82A}">
                    <a16:rowId xmlns:a16="http://schemas.microsoft.com/office/drawing/2014/main" val="445638752"/>
                  </a:ext>
                </a:extLst>
              </a:tr>
              <a:tr h="370840">
                <a:tc>
                  <a:txBody>
                    <a:bodyPr/>
                    <a:lstStyle/>
                    <a:p>
                      <a:r>
                        <a:rPr lang="es-ES" dirty="0"/>
                        <a:t>1</a:t>
                      </a:r>
                      <a:endParaRPr lang="es-CL" dirty="0"/>
                    </a:p>
                  </a:txBody>
                  <a:tcPr/>
                </a:tc>
                <a:tc>
                  <a:txBody>
                    <a:bodyPr/>
                    <a:lstStyle/>
                    <a:p>
                      <a:r>
                        <a:rPr lang="es-ES" dirty="0"/>
                        <a:t>El administrador pide al sistema crear una nueva cuenta de blog</a:t>
                      </a:r>
                      <a:endParaRPr lang="es-CL" dirty="0"/>
                    </a:p>
                  </a:txBody>
                  <a:tcPr/>
                </a:tc>
                <a:extLst>
                  <a:ext uri="{0D108BD9-81ED-4DB2-BD59-A6C34878D82A}">
                    <a16:rowId xmlns:a16="http://schemas.microsoft.com/office/drawing/2014/main" val="2602120559"/>
                  </a:ext>
                </a:extLst>
              </a:tr>
              <a:tr h="370840">
                <a:tc>
                  <a:txBody>
                    <a:bodyPr/>
                    <a:lstStyle/>
                    <a:p>
                      <a:r>
                        <a:rPr lang="es-ES" dirty="0"/>
                        <a:t>2</a:t>
                      </a:r>
                      <a:endParaRPr lang="es-CL" dirty="0"/>
                    </a:p>
                  </a:txBody>
                  <a:tcPr/>
                </a:tc>
                <a:tc>
                  <a:txBody>
                    <a:bodyPr/>
                    <a:lstStyle/>
                    <a:p>
                      <a:r>
                        <a:rPr lang="es-ES" dirty="0"/>
                        <a:t>El administrador selecciona el tipo de cuenta "normal"</a:t>
                      </a:r>
                      <a:endParaRPr lang="es-CL" dirty="0"/>
                    </a:p>
                  </a:txBody>
                  <a:tcPr/>
                </a:tc>
                <a:extLst>
                  <a:ext uri="{0D108BD9-81ED-4DB2-BD59-A6C34878D82A}">
                    <a16:rowId xmlns:a16="http://schemas.microsoft.com/office/drawing/2014/main" val="2659811276"/>
                  </a:ext>
                </a:extLst>
              </a:tr>
              <a:tr h="370840">
                <a:tc>
                  <a:txBody>
                    <a:bodyPr/>
                    <a:lstStyle/>
                    <a:p>
                      <a:r>
                        <a:rPr lang="es-ES" dirty="0"/>
                        <a:t>3</a:t>
                      </a:r>
                      <a:endParaRPr lang="es-CL" dirty="0"/>
                    </a:p>
                  </a:txBody>
                  <a:tcPr/>
                </a:tc>
                <a:tc>
                  <a:txBody>
                    <a:bodyPr/>
                    <a:lstStyle/>
                    <a:p>
                      <a:r>
                        <a:rPr lang="es-ES" dirty="0"/>
                        <a:t>El administrador ingresa los detalles del autor</a:t>
                      </a:r>
                    </a:p>
                  </a:txBody>
                  <a:tcPr/>
                </a:tc>
                <a:extLst>
                  <a:ext uri="{0D108BD9-81ED-4DB2-BD59-A6C34878D82A}">
                    <a16:rowId xmlns:a16="http://schemas.microsoft.com/office/drawing/2014/main" val="1162485124"/>
                  </a:ext>
                </a:extLst>
              </a:tr>
              <a:tr h="370840">
                <a:tc>
                  <a:txBody>
                    <a:bodyPr/>
                    <a:lstStyle/>
                    <a:p>
                      <a:r>
                        <a:rPr lang="es-ES" dirty="0"/>
                        <a:t>4</a:t>
                      </a:r>
                      <a:endParaRPr lang="es-CL" dirty="0"/>
                    </a:p>
                  </a:txBody>
                  <a:tcPr/>
                </a:tc>
                <a:tc>
                  <a:txBody>
                    <a:bodyPr/>
                    <a:lstStyle/>
                    <a:p>
                      <a:r>
                        <a:rPr lang="es-ES" dirty="0"/>
                        <a:t>Los detalles del autor se verifican en la base de datos de credenciales</a:t>
                      </a:r>
                    </a:p>
                  </a:txBody>
                  <a:tcPr/>
                </a:tc>
                <a:extLst>
                  <a:ext uri="{0D108BD9-81ED-4DB2-BD59-A6C34878D82A}">
                    <a16:rowId xmlns:a16="http://schemas.microsoft.com/office/drawing/2014/main" val="904464719"/>
                  </a:ext>
                </a:extLst>
              </a:tr>
              <a:tr h="370840">
                <a:tc>
                  <a:txBody>
                    <a:bodyPr/>
                    <a:lstStyle/>
                    <a:p>
                      <a:r>
                        <a:rPr lang="es-ES" dirty="0"/>
                        <a:t>5</a:t>
                      </a:r>
                      <a:endParaRPr lang="es-CL" dirty="0"/>
                    </a:p>
                  </a:txBody>
                  <a:tcPr/>
                </a:tc>
                <a:tc>
                  <a:txBody>
                    <a:bodyPr/>
                    <a:lstStyle/>
                    <a:p>
                      <a:r>
                        <a:rPr lang="es-ES" dirty="0"/>
                        <a:t>Una nueva cuenta de blog normal es creada</a:t>
                      </a:r>
                      <a:endParaRPr lang="es-CL" dirty="0"/>
                    </a:p>
                  </a:txBody>
                  <a:tcPr/>
                </a:tc>
                <a:extLst>
                  <a:ext uri="{0D108BD9-81ED-4DB2-BD59-A6C34878D82A}">
                    <a16:rowId xmlns:a16="http://schemas.microsoft.com/office/drawing/2014/main" val="846095490"/>
                  </a:ext>
                </a:extLst>
              </a:tr>
              <a:tr h="370840">
                <a:tc>
                  <a:txBody>
                    <a:bodyPr/>
                    <a:lstStyle/>
                    <a:p>
                      <a:r>
                        <a:rPr lang="es-ES" dirty="0"/>
                        <a:t>6</a:t>
                      </a:r>
                      <a:endParaRPr lang="es-CL" dirty="0"/>
                    </a:p>
                  </a:txBody>
                  <a:tcPr/>
                </a:tc>
                <a:tc>
                  <a:txBody>
                    <a:bodyPr/>
                    <a:lstStyle/>
                    <a:p>
                      <a:r>
                        <a:rPr lang="es-ES" dirty="0"/>
                        <a:t>Un resumen de la nueva cuenta se envía por correo al autor</a:t>
                      </a:r>
                      <a:endParaRPr lang="es-CL" dirty="0"/>
                    </a:p>
                  </a:txBody>
                  <a:tcPr/>
                </a:tc>
                <a:extLst>
                  <a:ext uri="{0D108BD9-81ED-4DB2-BD59-A6C34878D82A}">
                    <a16:rowId xmlns:a16="http://schemas.microsoft.com/office/drawing/2014/main" val="3060855935"/>
                  </a:ext>
                </a:extLst>
              </a:tr>
            </a:tbl>
          </a:graphicData>
        </a:graphic>
      </p:graphicFrame>
      <p:sp>
        <p:nvSpPr>
          <p:cNvPr id="10" name="Título 1">
            <a:extLst>
              <a:ext uri="{FF2B5EF4-FFF2-40B4-BE49-F238E27FC236}">
                <a16:creationId xmlns:a16="http://schemas.microsoft.com/office/drawing/2014/main" id="{BD6395A0-9015-473E-82BE-9E911FED39D8}"/>
              </a:ext>
            </a:extLst>
          </p:cNvPr>
          <p:cNvSpPr txBox="1">
            <a:spLocks/>
          </p:cNvSpPr>
          <p:nvPr/>
        </p:nvSpPr>
        <p:spPr>
          <a:xfrm>
            <a:off x="2695817" y="2044097"/>
            <a:ext cx="1643310" cy="2857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Flujo Básico</a:t>
            </a:r>
          </a:p>
        </p:txBody>
      </p:sp>
    </p:spTree>
    <p:extLst>
      <p:ext uri="{BB962C8B-B14F-4D97-AF65-F5344CB8AC3E}">
        <p14:creationId xmlns:p14="http://schemas.microsoft.com/office/powerpoint/2010/main" val="815547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Ejemplo de diagrama de secuencia</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188</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4293326" y="1498718"/>
            <a:ext cx="5047971" cy="3383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Caso de Uso: </a:t>
            </a:r>
            <a:r>
              <a:rPr lang="es-ES" sz="2000" dirty="0">
                <a:solidFill>
                  <a:srgbClr val="444444"/>
                </a:solidFill>
                <a:latin typeface="Arial" panose="020B0604020202020204" pitchFamily="34" charset="0"/>
                <a:cs typeface="Arial" panose="020B0604020202020204" pitchFamily="34" charset="0"/>
              </a:rPr>
              <a:t>Sistema de cuantas de Blog</a:t>
            </a:r>
          </a:p>
        </p:txBody>
      </p:sp>
      <p:pic>
        <p:nvPicPr>
          <p:cNvPr id="11" name="Imagen 10">
            <a:extLst>
              <a:ext uri="{FF2B5EF4-FFF2-40B4-BE49-F238E27FC236}">
                <a16:creationId xmlns:a16="http://schemas.microsoft.com/office/drawing/2014/main" id="{5CC864B0-BF80-4094-8767-5D5CDEE021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68050" y="1920882"/>
            <a:ext cx="8383536" cy="435169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966764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Ejemplo de diagrama de secuencia</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189</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4241074" y="1498718"/>
            <a:ext cx="5100223" cy="3383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Caso de Uso: </a:t>
            </a:r>
            <a:r>
              <a:rPr lang="es-ES" sz="2000" dirty="0">
                <a:solidFill>
                  <a:srgbClr val="444444"/>
                </a:solidFill>
                <a:latin typeface="Arial" panose="020B0604020202020204" pitchFamily="34" charset="0"/>
                <a:cs typeface="Arial" panose="020B0604020202020204" pitchFamily="34" charset="0"/>
              </a:rPr>
              <a:t>Sistema de cuantas de Blog</a:t>
            </a:r>
          </a:p>
        </p:txBody>
      </p:sp>
      <p:pic>
        <p:nvPicPr>
          <p:cNvPr id="11" name="Imagen 10">
            <a:extLst>
              <a:ext uri="{FF2B5EF4-FFF2-40B4-BE49-F238E27FC236}">
                <a16:creationId xmlns:a16="http://schemas.microsoft.com/office/drawing/2014/main" id="{5CC864B0-BF80-4094-8767-5D5CDEE021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68050" y="1993082"/>
            <a:ext cx="8383536" cy="420729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28484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b="0" i="0" dirty="0">
                <a:solidFill>
                  <a:srgbClr val="000000"/>
                </a:solidFill>
                <a:effectLst/>
                <a:latin typeface="Montserrat" panose="00000500000000000000" pitchFamily="2" charset="0"/>
              </a:rPr>
              <a:t>Ciclo de vida del software</a:t>
            </a: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462637" y="1920005"/>
            <a:ext cx="5289146" cy="39820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5-Pruebas</a:t>
            </a:r>
          </a:p>
          <a:p>
            <a:pPr algn="just"/>
            <a:r>
              <a:rPr lang="es-ES" sz="2000" i="0" dirty="0">
                <a:solidFill>
                  <a:srgbClr val="444444"/>
                </a:solidFill>
                <a:effectLst/>
                <a:latin typeface="Arial" panose="020B0604020202020204" pitchFamily="34" charset="0"/>
                <a:cs typeface="Arial" panose="020B0604020202020204" pitchFamily="34" charset="0"/>
              </a:rPr>
              <a:t>Como errar es humano, la fase de pruebas del ciclo de vida del software busca detectar los fallos cometidos en las etapas anteriores para corregirlos. Por supuesto, lo ideal es hacerlo antes de que el usuario final se los encuentre. Se dice que una prueba es un éxito si se detecta algún error.</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i="0" dirty="0">
                <a:solidFill>
                  <a:srgbClr val="444444"/>
                </a:solidFill>
                <a:effectLst/>
                <a:latin typeface="Arial" panose="020B0604020202020204" pitchFamily="34" charset="0"/>
                <a:cs typeface="Arial" panose="020B0604020202020204" pitchFamily="34" charset="0"/>
              </a:rPr>
              <a:t>Es recomendable que las pruebas sean realizadas por una persona distinta al programador, lo que no quiere decir que el programador no deba hacer sus propias pruebas.</a:t>
            </a:r>
          </a:p>
        </p:txBody>
      </p:sp>
      <p:pic>
        <p:nvPicPr>
          <p:cNvPr id="9" name="Imagen 8">
            <a:extLst>
              <a:ext uri="{FF2B5EF4-FFF2-40B4-BE49-F238E27FC236}">
                <a16:creationId xmlns:a16="http://schemas.microsoft.com/office/drawing/2014/main" id="{1FCF6F56-B4B9-4461-9CAE-4D2754A231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31471" y="2067786"/>
            <a:ext cx="5098461" cy="3154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Marcador de número de diapositiva 1">
            <a:extLst>
              <a:ext uri="{FF2B5EF4-FFF2-40B4-BE49-F238E27FC236}">
                <a16:creationId xmlns:a16="http://schemas.microsoft.com/office/drawing/2014/main" id="{D064000E-E7DB-49CD-896A-C3ED5FD23E11}"/>
              </a:ext>
            </a:extLst>
          </p:cNvPr>
          <p:cNvSpPr>
            <a:spLocks noGrp="1"/>
          </p:cNvSpPr>
          <p:nvPr>
            <p:ph type="sldNum" sz="quarter" idx="12"/>
          </p:nvPr>
        </p:nvSpPr>
        <p:spPr/>
        <p:txBody>
          <a:bodyPr/>
          <a:lstStyle/>
          <a:p>
            <a:fld id="{808A025A-C980-4902-B187-215779B55273}" type="slidenum">
              <a:rPr lang="es-CL" smtClean="0"/>
              <a:t>19</a:t>
            </a:fld>
            <a:endParaRPr lang="es-CL"/>
          </a:p>
        </p:txBody>
      </p:sp>
    </p:spTree>
    <p:extLst>
      <p:ext uri="{BB962C8B-B14F-4D97-AF65-F5344CB8AC3E}">
        <p14:creationId xmlns:p14="http://schemas.microsoft.com/office/powerpoint/2010/main" val="48220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Ejemplo de diagrama de secuencia</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190</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4188823" y="1498718"/>
            <a:ext cx="5152474" cy="3383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Caso de Uso: </a:t>
            </a:r>
            <a:r>
              <a:rPr lang="es-ES" sz="2000" dirty="0">
                <a:solidFill>
                  <a:srgbClr val="444444"/>
                </a:solidFill>
                <a:latin typeface="Arial" panose="020B0604020202020204" pitchFamily="34" charset="0"/>
                <a:cs typeface="Arial" panose="020B0604020202020204" pitchFamily="34" charset="0"/>
              </a:rPr>
              <a:t>Sistema de cuantas de Blog</a:t>
            </a:r>
          </a:p>
        </p:txBody>
      </p:sp>
      <p:pic>
        <p:nvPicPr>
          <p:cNvPr id="11" name="Imagen 10">
            <a:extLst>
              <a:ext uri="{FF2B5EF4-FFF2-40B4-BE49-F238E27FC236}">
                <a16:creationId xmlns:a16="http://schemas.microsoft.com/office/drawing/2014/main" id="{5CC864B0-BF80-4094-8767-5D5CDEE021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68050" y="2004704"/>
            <a:ext cx="8383536" cy="418404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8206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Ejemplo de diagrama de secuencia</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191</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4267200" y="1498718"/>
            <a:ext cx="5074097" cy="3383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Caso de Uso: </a:t>
            </a:r>
            <a:r>
              <a:rPr lang="es-ES" sz="2000" dirty="0">
                <a:solidFill>
                  <a:srgbClr val="444444"/>
                </a:solidFill>
                <a:latin typeface="Arial" panose="020B0604020202020204" pitchFamily="34" charset="0"/>
                <a:cs typeface="Arial" panose="020B0604020202020204" pitchFamily="34" charset="0"/>
              </a:rPr>
              <a:t>Sistema de cuantas de Blog</a:t>
            </a:r>
          </a:p>
        </p:txBody>
      </p:sp>
      <p:pic>
        <p:nvPicPr>
          <p:cNvPr id="11" name="Imagen 10">
            <a:extLst>
              <a:ext uri="{FF2B5EF4-FFF2-40B4-BE49-F238E27FC236}">
                <a16:creationId xmlns:a16="http://schemas.microsoft.com/office/drawing/2014/main" id="{5CC864B0-BF80-4094-8767-5D5CDEE021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38689" y="2004704"/>
            <a:ext cx="8042258" cy="418404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844471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Diagrama de Actividad</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192</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858579" y="1677830"/>
            <a:ext cx="9802476" cy="37814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Un diagrama de actividad UML ayuda a visualizar un determinado caso de uso a un nivel más detallado. Es un diagrama de comportamiento que ilustra el flujo de actividades a través de un sistema. Los diagramas de actividad UML también pueden utilizarse para representar un flujo de eventos en un proceso comercial. Pueden utilizarse para examinar los procesos comerciales a fin de identificar su flujo y sus necesidades.</a:t>
            </a:r>
          </a:p>
        </p:txBody>
      </p:sp>
    </p:spTree>
    <p:extLst>
      <p:ext uri="{BB962C8B-B14F-4D97-AF65-F5344CB8AC3E}">
        <p14:creationId xmlns:p14="http://schemas.microsoft.com/office/powerpoint/2010/main" val="3723698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Símbolos del diagrama de actividad</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193</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3302621" y="1999317"/>
            <a:ext cx="8213509" cy="39766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Nodo de Inicio/ Inicial: </a:t>
            </a:r>
            <a:r>
              <a:rPr lang="es-ES" sz="2000" dirty="0">
                <a:solidFill>
                  <a:srgbClr val="444444"/>
                </a:solidFill>
                <a:latin typeface="Arial" panose="020B0604020202020204" pitchFamily="34" charset="0"/>
                <a:cs typeface="Arial" panose="020B0604020202020204" pitchFamily="34" charset="0"/>
              </a:rPr>
              <a:t>Se utiliza para representar el punto de partida o el estado inicial de una actividad.</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b="1" dirty="0">
                <a:solidFill>
                  <a:srgbClr val="444444"/>
                </a:solidFill>
                <a:latin typeface="Arial" panose="020B0604020202020204" pitchFamily="34" charset="0"/>
                <a:cs typeface="Arial" panose="020B0604020202020204" pitchFamily="34" charset="0"/>
              </a:rPr>
              <a:t>Actividad / Acción Estado: </a:t>
            </a:r>
            <a:r>
              <a:rPr lang="es-ES" sz="2000" dirty="0">
                <a:solidFill>
                  <a:srgbClr val="444444"/>
                </a:solidFill>
                <a:latin typeface="Arial" panose="020B0604020202020204" pitchFamily="34" charset="0"/>
                <a:cs typeface="Arial" panose="020B0604020202020204" pitchFamily="34" charset="0"/>
              </a:rPr>
              <a:t>Se utiliza para representar las actividades del proceso.</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b="1" dirty="0">
                <a:solidFill>
                  <a:srgbClr val="444444"/>
                </a:solidFill>
                <a:latin typeface="Arial" panose="020B0604020202020204" pitchFamily="34" charset="0"/>
                <a:cs typeface="Arial" panose="020B0604020202020204" pitchFamily="34" charset="0"/>
              </a:rPr>
              <a:t>Acción: </a:t>
            </a:r>
            <a:r>
              <a:rPr lang="es-ES" sz="2000" dirty="0">
                <a:solidFill>
                  <a:srgbClr val="444444"/>
                </a:solidFill>
                <a:latin typeface="Arial" panose="020B0604020202020204" pitchFamily="34" charset="0"/>
                <a:cs typeface="Arial" panose="020B0604020202020204" pitchFamily="34" charset="0"/>
              </a:rPr>
              <a:t>Se utiliza para representar las subáreas ejecutables de una actividad.</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b="1" dirty="0">
                <a:solidFill>
                  <a:srgbClr val="444444"/>
                </a:solidFill>
                <a:latin typeface="Arial" panose="020B0604020202020204" pitchFamily="34" charset="0"/>
                <a:cs typeface="Arial" panose="020B0604020202020204" pitchFamily="34" charset="0"/>
              </a:rPr>
              <a:t>Control de flujo / borde: </a:t>
            </a:r>
            <a:r>
              <a:rPr lang="es-ES" sz="2000" dirty="0">
                <a:solidFill>
                  <a:srgbClr val="444444"/>
                </a:solidFill>
                <a:latin typeface="Arial" panose="020B0604020202020204" pitchFamily="34" charset="0"/>
                <a:cs typeface="Arial" panose="020B0604020202020204" pitchFamily="34" charset="0"/>
              </a:rPr>
              <a:t>Se utiliza para representar el flujo de control de una acción a otra.</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b="1" dirty="0">
                <a:solidFill>
                  <a:srgbClr val="444444"/>
                </a:solidFill>
                <a:latin typeface="Arial" panose="020B0604020202020204" pitchFamily="34" charset="0"/>
                <a:cs typeface="Arial" panose="020B0604020202020204" pitchFamily="34" charset="0"/>
              </a:rPr>
              <a:t>Flujo de objetos / Borde de control: </a:t>
            </a:r>
            <a:r>
              <a:rPr lang="es-ES" sz="2000" dirty="0">
                <a:solidFill>
                  <a:srgbClr val="444444"/>
                </a:solidFill>
                <a:latin typeface="Arial" panose="020B0604020202020204" pitchFamily="34" charset="0"/>
                <a:cs typeface="Arial" panose="020B0604020202020204" pitchFamily="34" charset="0"/>
              </a:rPr>
              <a:t>Se utiliza para representar la trayectoria de los objetos que se mueven a través de la actividad.</a:t>
            </a:r>
          </a:p>
        </p:txBody>
      </p:sp>
      <p:pic>
        <p:nvPicPr>
          <p:cNvPr id="16" name="Imagen 15">
            <a:extLst>
              <a:ext uri="{FF2B5EF4-FFF2-40B4-BE49-F238E27FC236}">
                <a16:creationId xmlns:a16="http://schemas.microsoft.com/office/drawing/2014/main" id="{D844DE33-2B22-4D64-A6B0-F08507EF9C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80011" y="1987821"/>
            <a:ext cx="626830" cy="59134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n 9">
            <a:extLst>
              <a:ext uri="{FF2B5EF4-FFF2-40B4-BE49-F238E27FC236}">
                <a16:creationId xmlns:a16="http://schemas.microsoft.com/office/drawing/2014/main" id="{0B016D4D-5D16-437F-BB8E-A5F04824C0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37550" y="3749376"/>
            <a:ext cx="1311752" cy="48097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Imagen 10">
            <a:extLst>
              <a:ext uri="{FF2B5EF4-FFF2-40B4-BE49-F238E27FC236}">
                <a16:creationId xmlns:a16="http://schemas.microsoft.com/office/drawing/2014/main" id="{483142EF-6B07-45BE-A60A-402581FAA56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760944" y="2841250"/>
            <a:ext cx="1311752" cy="52470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Imagen 13">
            <a:extLst>
              <a:ext uri="{FF2B5EF4-FFF2-40B4-BE49-F238E27FC236}">
                <a16:creationId xmlns:a16="http://schemas.microsoft.com/office/drawing/2014/main" id="{061C5A38-D991-427E-A949-2393AB973D6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760944" y="4644145"/>
            <a:ext cx="1273896" cy="18683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Imagen 14">
            <a:extLst>
              <a:ext uri="{FF2B5EF4-FFF2-40B4-BE49-F238E27FC236}">
                <a16:creationId xmlns:a16="http://schemas.microsoft.com/office/drawing/2014/main" id="{C5789F32-CF4E-4E4B-ABF8-C35BE39A0ED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760944" y="5509487"/>
            <a:ext cx="1273896" cy="12314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46714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Símbolos del diagrama de actividad</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194</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3131127" y="1999317"/>
            <a:ext cx="8385003" cy="39766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Actividad Nodo final: </a:t>
            </a:r>
            <a:r>
              <a:rPr lang="es-ES" sz="2000" dirty="0">
                <a:solidFill>
                  <a:srgbClr val="444444"/>
                </a:solidFill>
                <a:latin typeface="Arial" panose="020B0604020202020204" pitchFamily="34" charset="0"/>
                <a:cs typeface="Arial" panose="020B0604020202020204" pitchFamily="34" charset="0"/>
              </a:rPr>
              <a:t>Se utiliza para marcar el final de todos los flujos de control dentro de la actividad.</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b="1" dirty="0">
                <a:solidFill>
                  <a:srgbClr val="444444"/>
                </a:solidFill>
                <a:latin typeface="Arial" panose="020B0604020202020204" pitchFamily="34" charset="0"/>
                <a:cs typeface="Arial" panose="020B0604020202020204" pitchFamily="34" charset="0"/>
              </a:rPr>
              <a:t>Nodo final del flujo: </a:t>
            </a:r>
            <a:r>
              <a:rPr lang="es-ES" sz="2000" dirty="0">
                <a:solidFill>
                  <a:srgbClr val="444444"/>
                </a:solidFill>
                <a:latin typeface="Arial" panose="020B0604020202020204" pitchFamily="34" charset="0"/>
                <a:cs typeface="Arial" panose="020B0604020202020204" pitchFamily="34" charset="0"/>
              </a:rPr>
              <a:t>Se utiliza para marcar el final de un flujo de control único.</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b="1" dirty="0">
                <a:solidFill>
                  <a:srgbClr val="444444"/>
                </a:solidFill>
                <a:latin typeface="Arial" panose="020B0604020202020204" pitchFamily="34" charset="0"/>
                <a:cs typeface="Arial" panose="020B0604020202020204" pitchFamily="34" charset="0"/>
              </a:rPr>
              <a:t>Nodo de decisión: </a:t>
            </a:r>
            <a:r>
              <a:rPr lang="es-ES" sz="2000" dirty="0">
                <a:solidFill>
                  <a:srgbClr val="444444"/>
                </a:solidFill>
                <a:latin typeface="Arial" panose="020B0604020202020204" pitchFamily="34" charset="0"/>
                <a:cs typeface="Arial" panose="020B0604020202020204" pitchFamily="34" charset="0"/>
              </a:rPr>
              <a:t>Se utiliza para representar un punto de ramificación condicional con una entrada y múltiples salidas.</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b="1" dirty="0">
                <a:solidFill>
                  <a:srgbClr val="444444"/>
                </a:solidFill>
                <a:latin typeface="Arial" panose="020B0604020202020204" pitchFamily="34" charset="0"/>
                <a:cs typeface="Arial" panose="020B0604020202020204" pitchFamily="34" charset="0"/>
              </a:rPr>
              <a:t>Nodo de fusión: </a:t>
            </a:r>
            <a:r>
              <a:rPr lang="es-ES" sz="2000" dirty="0">
                <a:solidFill>
                  <a:srgbClr val="444444"/>
                </a:solidFill>
                <a:latin typeface="Arial" panose="020B0604020202020204" pitchFamily="34" charset="0"/>
                <a:cs typeface="Arial" panose="020B0604020202020204" pitchFamily="34" charset="0"/>
              </a:rPr>
              <a:t>Se utiliza para representar la fusión de flujos. Tiene varias entradas, pero una salida.</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b="1" dirty="0">
                <a:solidFill>
                  <a:srgbClr val="444444"/>
                </a:solidFill>
                <a:latin typeface="Arial" panose="020B0604020202020204" pitchFamily="34" charset="0"/>
                <a:cs typeface="Arial" panose="020B0604020202020204" pitchFamily="34" charset="0"/>
              </a:rPr>
              <a:t>Tenedor: </a:t>
            </a:r>
            <a:r>
              <a:rPr lang="es-ES" sz="2000" dirty="0">
                <a:solidFill>
                  <a:srgbClr val="444444"/>
                </a:solidFill>
                <a:latin typeface="Arial" panose="020B0604020202020204" pitchFamily="34" charset="0"/>
                <a:cs typeface="Arial" panose="020B0604020202020204" pitchFamily="34" charset="0"/>
              </a:rPr>
              <a:t>Se utiliza para representar un flujo que puede ramificarse en dos o más flujos paralelos.</a:t>
            </a:r>
          </a:p>
        </p:txBody>
      </p:sp>
      <p:pic>
        <p:nvPicPr>
          <p:cNvPr id="16" name="Imagen 15">
            <a:extLst>
              <a:ext uri="{FF2B5EF4-FFF2-40B4-BE49-F238E27FC236}">
                <a16:creationId xmlns:a16="http://schemas.microsoft.com/office/drawing/2014/main" id="{D844DE33-2B22-4D64-A6B0-F08507EF9C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97751" y="1987821"/>
            <a:ext cx="591349" cy="59134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n 9">
            <a:extLst>
              <a:ext uri="{FF2B5EF4-FFF2-40B4-BE49-F238E27FC236}">
                <a16:creationId xmlns:a16="http://schemas.microsoft.com/office/drawing/2014/main" id="{0B016D4D-5D16-437F-BB8E-A5F04824C0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97751" y="3679055"/>
            <a:ext cx="591042" cy="562627"/>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Imagen 10">
            <a:extLst>
              <a:ext uri="{FF2B5EF4-FFF2-40B4-BE49-F238E27FC236}">
                <a16:creationId xmlns:a16="http://schemas.microsoft.com/office/drawing/2014/main" id="{483142EF-6B07-45BE-A60A-402581FAA56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21299" y="2841250"/>
            <a:ext cx="591042" cy="52470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Imagen 13">
            <a:extLst>
              <a:ext uri="{FF2B5EF4-FFF2-40B4-BE49-F238E27FC236}">
                <a16:creationId xmlns:a16="http://schemas.microsoft.com/office/drawing/2014/main" id="{061C5A38-D991-427E-A949-2393AB973D6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21299" y="4522092"/>
            <a:ext cx="567494" cy="54021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Imagen 14">
            <a:extLst>
              <a:ext uri="{FF2B5EF4-FFF2-40B4-BE49-F238E27FC236}">
                <a16:creationId xmlns:a16="http://schemas.microsoft.com/office/drawing/2014/main" id="{C5789F32-CF4E-4E4B-ABF8-C35BE39A0ED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3454" y="5276864"/>
            <a:ext cx="1049732" cy="59134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28319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Símbolos del diagrama de actividad</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195</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3131127" y="2322591"/>
            <a:ext cx="8385003" cy="3209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err="1">
                <a:solidFill>
                  <a:srgbClr val="444444"/>
                </a:solidFill>
                <a:latin typeface="Arial" panose="020B0604020202020204" pitchFamily="34" charset="0"/>
                <a:cs typeface="Arial" panose="020B0604020202020204" pitchFamily="34" charset="0"/>
              </a:rPr>
              <a:t>Merge</a:t>
            </a:r>
            <a:r>
              <a:rPr lang="es-ES" sz="2000" b="1" dirty="0">
                <a:solidFill>
                  <a:srgbClr val="444444"/>
                </a:solidFill>
                <a:latin typeface="Arial" panose="020B0604020202020204" pitchFamily="34" charset="0"/>
                <a:cs typeface="Arial" panose="020B0604020202020204" pitchFamily="34" charset="0"/>
              </a:rPr>
              <a:t>: </a:t>
            </a:r>
            <a:r>
              <a:rPr lang="es-ES" sz="2000" dirty="0">
                <a:solidFill>
                  <a:srgbClr val="444444"/>
                </a:solidFill>
                <a:latin typeface="Arial" panose="020B0604020202020204" pitchFamily="34" charset="0"/>
                <a:cs typeface="Arial" panose="020B0604020202020204" pitchFamily="34" charset="0"/>
              </a:rPr>
              <a:t>Se utiliza para representar un flujo que puede ramificarse en dos o más flujos paralelos.</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b="1" dirty="0">
                <a:solidFill>
                  <a:srgbClr val="444444"/>
                </a:solidFill>
                <a:latin typeface="Arial" panose="020B0604020202020204" pitchFamily="34" charset="0"/>
                <a:cs typeface="Arial" panose="020B0604020202020204" pitchFamily="34" charset="0"/>
              </a:rPr>
              <a:t>Envío de señales: </a:t>
            </a:r>
            <a:r>
              <a:rPr lang="es-ES" sz="2000" dirty="0">
                <a:solidFill>
                  <a:srgbClr val="444444"/>
                </a:solidFill>
                <a:latin typeface="Arial" panose="020B0604020202020204" pitchFamily="34" charset="0"/>
                <a:cs typeface="Arial" panose="020B0604020202020204" pitchFamily="34" charset="0"/>
              </a:rPr>
              <a:t>Se utiliza para representar la acción de enviar una señal a una actividad de aceptación.</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b="1" dirty="0">
                <a:solidFill>
                  <a:srgbClr val="444444"/>
                </a:solidFill>
                <a:latin typeface="Arial" panose="020B0604020202020204" pitchFamily="34" charset="0"/>
                <a:cs typeface="Arial" panose="020B0604020202020204" pitchFamily="34" charset="0"/>
              </a:rPr>
              <a:t>Recepción de la señal: </a:t>
            </a:r>
            <a:r>
              <a:rPr lang="es-ES" sz="2000" dirty="0">
                <a:solidFill>
                  <a:srgbClr val="444444"/>
                </a:solidFill>
                <a:latin typeface="Arial" panose="020B0604020202020204" pitchFamily="34" charset="0"/>
                <a:cs typeface="Arial" panose="020B0604020202020204" pitchFamily="34" charset="0"/>
              </a:rPr>
              <a:t>Se utiliza para representar que la señal se recibe.</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b="1" dirty="0">
                <a:solidFill>
                  <a:srgbClr val="444444"/>
                </a:solidFill>
                <a:latin typeface="Arial" panose="020B0604020202020204" pitchFamily="34" charset="0"/>
                <a:cs typeface="Arial" panose="020B0604020202020204" pitchFamily="34" charset="0"/>
              </a:rPr>
              <a:t>Nota/ Comentario: </a:t>
            </a:r>
            <a:r>
              <a:rPr lang="es-ES" sz="2000" dirty="0">
                <a:solidFill>
                  <a:srgbClr val="444444"/>
                </a:solidFill>
                <a:latin typeface="Arial" panose="020B0604020202020204" pitchFamily="34" charset="0"/>
                <a:cs typeface="Arial" panose="020B0604020202020204" pitchFamily="34" charset="0"/>
              </a:rPr>
              <a:t>Se utiliza para añadir comentarios pertinentes a los elementos.</a:t>
            </a:r>
          </a:p>
        </p:txBody>
      </p:sp>
      <p:pic>
        <p:nvPicPr>
          <p:cNvPr id="16" name="Imagen 15">
            <a:extLst>
              <a:ext uri="{FF2B5EF4-FFF2-40B4-BE49-F238E27FC236}">
                <a16:creationId xmlns:a16="http://schemas.microsoft.com/office/drawing/2014/main" id="{D844DE33-2B22-4D64-A6B0-F08507EF9C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44888" y="2414145"/>
            <a:ext cx="876358" cy="49952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n 9">
            <a:extLst>
              <a:ext uri="{FF2B5EF4-FFF2-40B4-BE49-F238E27FC236}">
                <a16:creationId xmlns:a16="http://schemas.microsoft.com/office/drawing/2014/main" id="{0B016D4D-5D16-437F-BB8E-A5F04824C0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08617" y="3981966"/>
            <a:ext cx="987442" cy="45751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Imagen 10">
            <a:extLst>
              <a:ext uri="{FF2B5EF4-FFF2-40B4-BE49-F238E27FC236}">
                <a16:creationId xmlns:a16="http://schemas.microsoft.com/office/drawing/2014/main" id="{483142EF-6B07-45BE-A60A-402581FAA56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26079" y="3214720"/>
            <a:ext cx="933124" cy="41019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Imagen 13">
            <a:extLst>
              <a:ext uri="{FF2B5EF4-FFF2-40B4-BE49-F238E27FC236}">
                <a16:creationId xmlns:a16="http://schemas.microsoft.com/office/drawing/2014/main" id="{061C5A38-D991-427E-A949-2393AB973D6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95899" y="4706472"/>
            <a:ext cx="825347" cy="66539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542895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Símbolos del diagrama de actividad</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196</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1395201" y="3146336"/>
            <a:ext cx="5482981" cy="12511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err="1">
                <a:solidFill>
                  <a:srgbClr val="444444"/>
                </a:solidFill>
                <a:latin typeface="Arial" panose="020B0604020202020204" pitchFamily="34" charset="0"/>
                <a:cs typeface="Arial" panose="020B0604020202020204" pitchFamily="34" charset="0"/>
              </a:rPr>
              <a:t>Partitions</a:t>
            </a:r>
            <a:r>
              <a:rPr lang="es-ES" sz="2000" b="1" dirty="0">
                <a:solidFill>
                  <a:srgbClr val="444444"/>
                </a:solidFill>
                <a:latin typeface="Arial" panose="020B0604020202020204" pitchFamily="34" charset="0"/>
                <a:cs typeface="Arial" panose="020B0604020202020204" pitchFamily="34" charset="0"/>
              </a:rPr>
              <a:t> </a:t>
            </a:r>
            <a:r>
              <a:rPr lang="es-ES" sz="2000" b="1" dirty="0" err="1">
                <a:solidFill>
                  <a:srgbClr val="444444"/>
                </a:solidFill>
                <a:latin typeface="Arial" panose="020B0604020202020204" pitchFamily="34" charset="0"/>
                <a:cs typeface="Arial" panose="020B0604020202020204" pitchFamily="34" charset="0"/>
              </a:rPr>
              <a:t>or</a:t>
            </a:r>
            <a:r>
              <a:rPr lang="es-ES" sz="2000" b="1" dirty="0">
                <a:solidFill>
                  <a:srgbClr val="444444"/>
                </a:solidFill>
                <a:latin typeface="Arial" panose="020B0604020202020204" pitchFamily="34" charset="0"/>
                <a:cs typeface="Arial" panose="020B0604020202020204" pitchFamily="34" charset="0"/>
              </a:rPr>
              <a:t> </a:t>
            </a:r>
            <a:r>
              <a:rPr lang="es-ES" sz="2000" b="1" dirty="0" err="1">
                <a:solidFill>
                  <a:srgbClr val="444444"/>
                </a:solidFill>
                <a:latin typeface="Arial" panose="020B0604020202020204" pitchFamily="34" charset="0"/>
                <a:cs typeface="Arial" panose="020B0604020202020204" pitchFamily="34" charset="0"/>
              </a:rPr>
              <a:t>swinglanes</a:t>
            </a:r>
            <a:r>
              <a:rPr lang="es-ES" sz="2000" b="1" dirty="0">
                <a:solidFill>
                  <a:srgbClr val="444444"/>
                </a:solidFill>
                <a:latin typeface="Arial" panose="020B0604020202020204" pitchFamily="34" charset="0"/>
                <a:cs typeface="Arial" panose="020B0604020202020204" pitchFamily="34" charset="0"/>
              </a:rPr>
              <a:t>:</a:t>
            </a:r>
          </a:p>
          <a:p>
            <a:pPr algn="just"/>
            <a:r>
              <a:rPr lang="es-ES" sz="2000" dirty="0">
                <a:solidFill>
                  <a:srgbClr val="444444"/>
                </a:solidFill>
                <a:latin typeface="Arial" panose="020B0604020202020204" pitchFamily="34" charset="0"/>
                <a:cs typeface="Arial" panose="020B0604020202020204" pitchFamily="34" charset="0"/>
              </a:rPr>
              <a:t>Los </a:t>
            </a:r>
            <a:r>
              <a:rPr lang="es-ES" sz="2000" dirty="0" err="1">
                <a:solidFill>
                  <a:srgbClr val="444444"/>
                </a:solidFill>
                <a:latin typeface="Arial" panose="020B0604020202020204" pitchFamily="34" charset="0"/>
                <a:cs typeface="Arial" panose="020B0604020202020204" pitchFamily="34" charset="0"/>
              </a:rPr>
              <a:t>swinglanes</a:t>
            </a:r>
            <a:r>
              <a:rPr lang="es-ES" sz="2000" dirty="0">
                <a:solidFill>
                  <a:srgbClr val="444444"/>
                </a:solidFill>
                <a:latin typeface="Arial" panose="020B0604020202020204" pitchFamily="34" charset="0"/>
                <a:cs typeface="Arial" panose="020B0604020202020204" pitchFamily="34" charset="0"/>
              </a:rPr>
              <a:t> representan los procesos, participantes o elementos responsables de ejecutar un conjunto </a:t>
            </a:r>
            <a:r>
              <a:rPr lang="es-ES" sz="2000" dirty="0" err="1">
                <a:solidFill>
                  <a:srgbClr val="444444"/>
                </a:solidFill>
                <a:latin typeface="Arial" panose="020B0604020202020204" pitchFamily="34" charset="0"/>
                <a:cs typeface="Arial" panose="020B0604020202020204" pitchFamily="34" charset="0"/>
              </a:rPr>
              <a:t>dacciones</a:t>
            </a:r>
            <a:endParaRPr lang="es-ES" sz="2000" dirty="0">
              <a:solidFill>
                <a:srgbClr val="444444"/>
              </a:solidFill>
              <a:latin typeface="Arial" panose="020B0604020202020204" pitchFamily="34" charset="0"/>
              <a:cs typeface="Arial" panose="020B0604020202020204" pitchFamily="34" charset="0"/>
            </a:endParaRPr>
          </a:p>
        </p:txBody>
      </p:sp>
      <p:pic>
        <p:nvPicPr>
          <p:cNvPr id="14" name="Imagen 13">
            <a:extLst>
              <a:ext uri="{FF2B5EF4-FFF2-40B4-BE49-F238E27FC236}">
                <a16:creationId xmlns:a16="http://schemas.microsoft.com/office/drawing/2014/main" id="{061C5A38-D991-427E-A949-2393AB973D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45745" y="1917524"/>
            <a:ext cx="4729019" cy="387625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327585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Ejemplo de diagrama de actividad</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197</a:t>
            </a:fld>
            <a:endParaRPr lang="es-CL"/>
          </a:p>
        </p:txBody>
      </p:sp>
      <p:pic>
        <p:nvPicPr>
          <p:cNvPr id="14" name="Imagen 13">
            <a:extLst>
              <a:ext uri="{FF2B5EF4-FFF2-40B4-BE49-F238E27FC236}">
                <a16:creationId xmlns:a16="http://schemas.microsoft.com/office/drawing/2014/main" id="{061C5A38-D991-427E-A949-2393AB973D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06876" y="1300374"/>
            <a:ext cx="4541560" cy="539310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69205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Ejemplo de diagrama de actividad</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198</a:t>
            </a:fld>
            <a:endParaRPr lang="es-CL"/>
          </a:p>
        </p:txBody>
      </p:sp>
      <p:pic>
        <p:nvPicPr>
          <p:cNvPr id="14" name="Imagen 13">
            <a:extLst>
              <a:ext uri="{FF2B5EF4-FFF2-40B4-BE49-F238E27FC236}">
                <a16:creationId xmlns:a16="http://schemas.microsoft.com/office/drawing/2014/main" id="{061C5A38-D991-427E-A949-2393AB973D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85272" y="1701917"/>
            <a:ext cx="8542762" cy="443174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876482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UML (</a:t>
            </a:r>
            <a:r>
              <a:rPr lang="es-ES" dirty="0" err="1"/>
              <a:t>Unified</a:t>
            </a:r>
            <a:r>
              <a:rPr lang="es-ES" dirty="0"/>
              <a:t> </a:t>
            </a:r>
            <a:r>
              <a:rPr lang="es-ES" dirty="0" err="1"/>
              <a:t>Modeling</a:t>
            </a:r>
            <a:r>
              <a:rPr lang="es-ES" dirty="0"/>
              <a:t> </a:t>
            </a:r>
            <a:r>
              <a:rPr lang="es-ES" dirty="0" err="1"/>
              <a:t>Language</a:t>
            </a:r>
            <a:r>
              <a:rPr lang="es-ES" dirty="0"/>
              <a:t>)</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199</a:t>
            </a:fld>
            <a:endParaRPr lang="es-CL"/>
          </a:p>
        </p:txBody>
      </p:sp>
      <p:pic>
        <p:nvPicPr>
          <p:cNvPr id="5" name="Imagen 4">
            <a:extLst>
              <a:ext uri="{FF2B5EF4-FFF2-40B4-BE49-F238E27FC236}">
                <a16:creationId xmlns:a16="http://schemas.microsoft.com/office/drawing/2014/main" id="{6FB41B0D-7EB5-4753-92CE-5402BE4E93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18478" y="2659933"/>
            <a:ext cx="6682678" cy="20774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045733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0" i="0" dirty="0">
                <a:solidFill>
                  <a:srgbClr val="000000"/>
                </a:solidFill>
                <a:effectLst/>
                <a:latin typeface="Arial" panose="020B0604020202020204" pitchFamily="34" charset="0"/>
                <a:cs typeface="Arial" panose="020B0604020202020204" pitchFamily="34" charset="0"/>
              </a:rPr>
              <a:t>Condiciones favorables para la clase</a:t>
            </a:r>
            <a:endParaRPr lang="es-CL" dirty="0">
              <a:latin typeface="Arial" panose="020B0604020202020204" pitchFamily="34" charset="0"/>
              <a:cs typeface="Arial" panose="020B0604020202020204" pitchFamily="34" charset="0"/>
            </a:endParaRPr>
          </a:p>
        </p:txBody>
      </p:sp>
      <p:sp>
        <p:nvSpPr>
          <p:cNvPr id="2" name="Marcador de número de diapositiva 1">
            <a:extLst>
              <a:ext uri="{FF2B5EF4-FFF2-40B4-BE49-F238E27FC236}">
                <a16:creationId xmlns:a16="http://schemas.microsoft.com/office/drawing/2014/main" id="{1D093A3A-9EA4-43B3-AB3C-D8E1E91D11ED}"/>
              </a:ext>
            </a:extLst>
          </p:cNvPr>
          <p:cNvSpPr>
            <a:spLocks noGrp="1"/>
          </p:cNvSpPr>
          <p:nvPr>
            <p:ph type="sldNum" sz="quarter" idx="12"/>
          </p:nvPr>
        </p:nvSpPr>
        <p:spPr/>
        <p:txBody>
          <a:bodyPr/>
          <a:lstStyle/>
          <a:p>
            <a:fld id="{808A025A-C980-4902-B187-215779B55273}" type="slidenum">
              <a:rPr lang="es-CL" smtClean="0"/>
              <a:t>2</a:t>
            </a:fld>
            <a:endParaRPr lang="es-CL"/>
          </a:p>
        </p:txBody>
      </p:sp>
      <p:sp>
        <p:nvSpPr>
          <p:cNvPr id="10" name="CuadroTexto 9">
            <a:extLst>
              <a:ext uri="{FF2B5EF4-FFF2-40B4-BE49-F238E27FC236}">
                <a16:creationId xmlns:a16="http://schemas.microsoft.com/office/drawing/2014/main" id="{B29369B1-55B7-4582-AC8D-7667BBC3E3D9}"/>
              </a:ext>
            </a:extLst>
          </p:cNvPr>
          <p:cNvSpPr txBox="1"/>
          <p:nvPr/>
        </p:nvSpPr>
        <p:spPr>
          <a:xfrm>
            <a:off x="4229560" y="5646375"/>
            <a:ext cx="3096344" cy="738664"/>
          </a:xfrm>
          <a:prstGeom prst="rect">
            <a:avLst/>
          </a:prstGeom>
          <a:noFill/>
        </p:spPr>
        <p:txBody>
          <a:bodyPr wrap="square" rtlCol="0">
            <a:spAutoFit/>
          </a:bodyPr>
          <a:lstStyle/>
          <a:p>
            <a:pPr algn="ctr"/>
            <a:r>
              <a:rPr lang="es-ES" dirty="0"/>
              <a:t>Mantén tus dispositivos electrónicos en silencio</a:t>
            </a:r>
            <a:endParaRPr lang="es-CL" dirty="0"/>
          </a:p>
        </p:txBody>
      </p:sp>
      <p:pic>
        <p:nvPicPr>
          <p:cNvPr id="11" name="Imagen 10">
            <a:extLst>
              <a:ext uri="{FF2B5EF4-FFF2-40B4-BE49-F238E27FC236}">
                <a16:creationId xmlns:a16="http://schemas.microsoft.com/office/drawing/2014/main" id="{583958E7-5CB5-48DC-9378-8C58C26DF133}"/>
              </a:ext>
            </a:extLst>
          </p:cNvPr>
          <p:cNvPicPr>
            <a:picLocks noChangeAspect="1"/>
          </p:cNvPicPr>
          <p:nvPr/>
        </p:nvPicPr>
        <p:blipFill>
          <a:blip r:embed="rId3"/>
          <a:stretch>
            <a:fillRect/>
          </a:stretch>
        </p:blipFill>
        <p:spPr>
          <a:xfrm>
            <a:off x="8107360" y="3952358"/>
            <a:ext cx="3053054" cy="2038501"/>
          </a:xfrm>
          <a:prstGeom prst="rect">
            <a:avLst/>
          </a:prstGeom>
          <a:ln w="19050">
            <a:solidFill>
              <a:srgbClr val="FF0000"/>
            </a:solidFill>
          </a:ln>
        </p:spPr>
      </p:pic>
      <p:pic>
        <p:nvPicPr>
          <p:cNvPr id="14" name="Imagen 13">
            <a:extLst>
              <a:ext uri="{FF2B5EF4-FFF2-40B4-BE49-F238E27FC236}">
                <a16:creationId xmlns:a16="http://schemas.microsoft.com/office/drawing/2014/main" id="{74A4C2E4-1BB8-470D-A494-09269EAA8160}"/>
              </a:ext>
            </a:extLst>
          </p:cNvPr>
          <p:cNvPicPr>
            <a:picLocks noChangeAspect="1"/>
          </p:cNvPicPr>
          <p:nvPr/>
        </p:nvPicPr>
        <p:blipFill>
          <a:blip r:embed="rId4"/>
          <a:stretch>
            <a:fillRect/>
          </a:stretch>
        </p:blipFill>
        <p:spPr>
          <a:xfrm>
            <a:off x="4531019" y="2741250"/>
            <a:ext cx="2562225" cy="2905125"/>
          </a:xfrm>
          <a:prstGeom prst="rect">
            <a:avLst/>
          </a:prstGeom>
          <a:ln w="19050">
            <a:solidFill>
              <a:srgbClr val="FF0000"/>
            </a:solidFill>
          </a:ln>
        </p:spPr>
      </p:pic>
      <p:sp>
        <p:nvSpPr>
          <p:cNvPr id="15" name="CuadroTexto 14">
            <a:extLst>
              <a:ext uri="{FF2B5EF4-FFF2-40B4-BE49-F238E27FC236}">
                <a16:creationId xmlns:a16="http://schemas.microsoft.com/office/drawing/2014/main" id="{51BF8567-ECEB-4EA6-B999-485E3CC785AD}"/>
              </a:ext>
            </a:extLst>
          </p:cNvPr>
          <p:cNvSpPr txBox="1"/>
          <p:nvPr/>
        </p:nvSpPr>
        <p:spPr>
          <a:xfrm>
            <a:off x="8269854" y="6019700"/>
            <a:ext cx="2952328" cy="738664"/>
          </a:xfrm>
          <a:prstGeom prst="rect">
            <a:avLst/>
          </a:prstGeom>
          <a:noFill/>
        </p:spPr>
        <p:txBody>
          <a:bodyPr wrap="square" rtlCol="0">
            <a:spAutoFit/>
          </a:bodyPr>
          <a:lstStyle/>
          <a:p>
            <a:pPr algn="ctr"/>
            <a:r>
              <a:rPr lang="es-ES" dirty="0"/>
              <a:t>Respeta el turno de participación</a:t>
            </a:r>
            <a:endParaRPr lang="es-CL" dirty="0"/>
          </a:p>
        </p:txBody>
      </p:sp>
      <p:pic>
        <p:nvPicPr>
          <p:cNvPr id="16" name="Imagen 15">
            <a:extLst>
              <a:ext uri="{FF2B5EF4-FFF2-40B4-BE49-F238E27FC236}">
                <a16:creationId xmlns:a16="http://schemas.microsoft.com/office/drawing/2014/main" id="{A28BD92A-BBB6-45F0-A825-7CE0A8EEE5CF}"/>
              </a:ext>
            </a:extLst>
          </p:cNvPr>
          <p:cNvPicPr>
            <a:picLocks noChangeAspect="1"/>
          </p:cNvPicPr>
          <p:nvPr/>
        </p:nvPicPr>
        <p:blipFill>
          <a:blip r:embed="rId5"/>
          <a:stretch>
            <a:fillRect/>
          </a:stretch>
        </p:blipFill>
        <p:spPr>
          <a:xfrm>
            <a:off x="1485313" y="1498718"/>
            <a:ext cx="2658771" cy="2616494"/>
          </a:xfrm>
          <a:prstGeom prst="rect">
            <a:avLst/>
          </a:prstGeom>
          <a:ln w="19050">
            <a:solidFill>
              <a:srgbClr val="FF0000"/>
            </a:solidFill>
          </a:ln>
        </p:spPr>
      </p:pic>
      <p:sp>
        <p:nvSpPr>
          <p:cNvPr id="17" name="CuadroTexto 16">
            <a:extLst>
              <a:ext uri="{FF2B5EF4-FFF2-40B4-BE49-F238E27FC236}">
                <a16:creationId xmlns:a16="http://schemas.microsoft.com/office/drawing/2014/main" id="{6CBE8465-8D6B-43EA-835B-4F50B196E3C8}"/>
              </a:ext>
            </a:extLst>
          </p:cNvPr>
          <p:cNvSpPr txBox="1"/>
          <p:nvPr/>
        </p:nvSpPr>
        <p:spPr>
          <a:xfrm>
            <a:off x="1489169" y="4193813"/>
            <a:ext cx="2880320" cy="415498"/>
          </a:xfrm>
          <a:prstGeom prst="rect">
            <a:avLst/>
          </a:prstGeom>
          <a:noFill/>
        </p:spPr>
        <p:txBody>
          <a:bodyPr wrap="square" rtlCol="0">
            <a:spAutoFit/>
          </a:bodyPr>
          <a:lstStyle/>
          <a:p>
            <a:r>
              <a:rPr lang="es-ES" dirty="0"/>
              <a:t>Práctica la puntualidad</a:t>
            </a:r>
            <a:endParaRPr lang="es-CL" dirty="0"/>
          </a:p>
        </p:txBody>
      </p:sp>
      <p:pic>
        <p:nvPicPr>
          <p:cNvPr id="18" name="Imagen 17">
            <a:extLst>
              <a:ext uri="{FF2B5EF4-FFF2-40B4-BE49-F238E27FC236}">
                <a16:creationId xmlns:a16="http://schemas.microsoft.com/office/drawing/2014/main" id="{4860E2DB-51BB-44AD-961B-9198B42843B3}"/>
              </a:ext>
            </a:extLst>
          </p:cNvPr>
          <p:cNvPicPr>
            <a:picLocks noChangeAspect="1"/>
          </p:cNvPicPr>
          <p:nvPr/>
        </p:nvPicPr>
        <p:blipFill>
          <a:blip r:embed="rId6"/>
          <a:stretch>
            <a:fillRect/>
          </a:stretch>
        </p:blipFill>
        <p:spPr>
          <a:xfrm>
            <a:off x="8256744" y="1354718"/>
            <a:ext cx="2514600" cy="1838325"/>
          </a:xfrm>
          <a:prstGeom prst="rect">
            <a:avLst/>
          </a:prstGeom>
          <a:ln w="19050">
            <a:solidFill>
              <a:srgbClr val="FF0000"/>
            </a:solidFill>
          </a:ln>
        </p:spPr>
      </p:pic>
      <p:sp>
        <p:nvSpPr>
          <p:cNvPr id="19" name="CuadroTexto 18">
            <a:extLst>
              <a:ext uri="{FF2B5EF4-FFF2-40B4-BE49-F238E27FC236}">
                <a16:creationId xmlns:a16="http://schemas.microsoft.com/office/drawing/2014/main" id="{06B91B4E-98E0-4F89-8C5F-F05C5A892283}"/>
              </a:ext>
            </a:extLst>
          </p:cNvPr>
          <p:cNvSpPr txBox="1"/>
          <p:nvPr/>
        </p:nvSpPr>
        <p:spPr>
          <a:xfrm>
            <a:off x="8305582" y="3193043"/>
            <a:ext cx="2514601" cy="738664"/>
          </a:xfrm>
          <a:prstGeom prst="rect">
            <a:avLst/>
          </a:prstGeom>
          <a:noFill/>
        </p:spPr>
        <p:txBody>
          <a:bodyPr wrap="square" rtlCol="0">
            <a:spAutoFit/>
          </a:bodyPr>
          <a:lstStyle/>
          <a:p>
            <a:pPr algn="ctr"/>
            <a:r>
              <a:rPr lang="es-ES" dirty="0"/>
              <a:t>Mantén todos tus sentidos activos</a:t>
            </a:r>
            <a:endParaRPr lang="es-CL" dirty="0"/>
          </a:p>
        </p:txBody>
      </p:sp>
    </p:spTree>
    <p:extLst>
      <p:ext uri="{BB962C8B-B14F-4D97-AF65-F5344CB8AC3E}">
        <p14:creationId xmlns:p14="http://schemas.microsoft.com/office/powerpoint/2010/main" val="18319330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b="0" i="0" dirty="0">
                <a:solidFill>
                  <a:srgbClr val="000000"/>
                </a:solidFill>
                <a:effectLst/>
                <a:latin typeface="Montserrat" panose="00000500000000000000" pitchFamily="2" charset="0"/>
              </a:rPr>
              <a:t>Ciclo de vida del software</a:t>
            </a: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6661506" y="1835724"/>
            <a:ext cx="5289146" cy="4647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6-Implementación</a:t>
            </a:r>
          </a:p>
          <a:p>
            <a:pPr algn="just"/>
            <a:r>
              <a:rPr lang="es-ES" sz="2000" i="0" dirty="0">
                <a:solidFill>
                  <a:srgbClr val="444444"/>
                </a:solidFill>
                <a:effectLst/>
                <a:latin typeface="Arial" panose="020B0604020202020204" pitchFamily="34" charset="0"/>
                <a:cs typeface="Arial" panose="020B0604020202020204" pitchFamily="34" charset="0"/>
              </a:rPr>
              <a:t>En esta etapa del ciclo de vida de un sistema de información hay que proceder a la instalación del hardware y software elegidos, someterlos a pruebas, crear la documentación pertinente y capacitar a los usuarios. La conversión de datos es importante en este estadio, en el que ya se empieza a trabajar en el nuevo sistema.</a:t>
            </a:r>
          </a:p>
          <a:p>
            <a:pPr algn="just"/>
            <a:endParaRPr lang="es-ES" sz="2000" i="0" dirty="0">
              <a:solidFill>
                <a:srgbClr val="444444"/>
              </a:solidFill>
              <a:effectLst/>
              <a:latin typeface="Arial" panose="020B0604020202020204" pitchFamily="34" charset="0"/>
              <a:cs typeface="Arial" panose="020B0604020202020204" pitchFamily="34" charset="0"/>
            </a:endParaRPr>
          </a:p>
          <a:p>
            <a:pPr algn="just"/>
            <a:r>
              <a:rPr lang="es-ES" sz="2000" i="0" dirty="0">
                <a:solidFill>
                  <a:srgbClr val="444444"/>
                </a:solidFill>
                <a:effectLst/>
                <a:latin typeface="Arial" panose="020B0604020202020204" pitchFamily="34" charset="0"/>
                <a:cs typeface="Arial" panose="020B0604020202020204" pitchFamily="34" charset="0"/>
              </a:rPr>
              <a:t>Es posible que haya componentes que funcionen correctamente por separado, pero que al combinarlos provoquen problemas. Por ello, hay que usar combinaciones conocidas que no causen problemas de compatibilidad.</a:t>
            </a:r>
          </a:p>
        </p:txBody>
      </p:sp>
      <p:pic>
        <p:nvPicPr>
          <p:cNvPr id="9" name="Imagen 8">
            <a:extLst>
              <a:ext uri="{FF2B5EF4-FFF2-40B4-BE49-F238E27FC236}">
                <a16:creationId xmlns:a16="http://schemas.microsoft.com/office/drawing/2014/main" id="{1FCF6F56-B4B9-4461-9CAE-4D2754A231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45342" y="2067786"/>
            <a:ext cx="5098461" cy="28687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Marcador de número de diapositiva 1">
            <a:extLst>
              <a:ext uri="{FF2B5EF4-FFF2-40B4-BE49-F238E27FC236}">
                <a16:creationId xmlns:a16="http://schemas.microsoft.com/office/drawing/2014/main" id="{830D3BA8-155D-4E59-AE3E-2A9300C85AED}"/>
              </a:ext>
            </a:extLst>
          </p:cNvPr>
          <p:cNvSpPr>
            <a:spLocks noGrp="1"/>
          </p:cNvSpPr>
          <p:nvPr>
            <p:ph type="sldNum" sz="quarter" idx="12"/>
          </p:nvPr>
        </p:nvSpPr>
        <p:spPr/>
        <p:txBody>
          <a:bodyPr/>
          <a:lstStyle/>
          <a:p>
            <a:fld id="{808A025A-C980-4902-B187-215779B55273}" type="slidenum">
              <a:rPr lang="es-CL" smtClean="0"/>
              <a:t>20</a:t>
            </a:fld>
            <a:endParaRPr lang="es-CL"/>
          </a:p>
        </p:txBody>
      </p:sp>
    </p:spTree>
    <p:extLst>
      <p:ext uri="{BB962C8B-B14F-4D97-AF65-F5344CB8AC3E}">
        <p14:creationId xmlns:p14="http://schemas.microsoft.com/office/powerpoint/2010/main" val="7025185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307062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212274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2800" b="0" i="0" dirty="0">
                <a:solidFill>
                  <a:srgbClr val="000000"/>
                </a:solidFill>
                <a:effectLst/>
                <a:latin typeface="Open Sans"/>
              </a:rPr>
              <a:t>INTRODUCCIÓN A REQUERIMIENTOS Y MODELOS DE NEGOCIOS</a:t>
            </a:r>
            <a:endParaRPr lang="es-CL" sz="2800" dirty="0"/>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3408651" y="3802604"/>
            <a:ext cx="6107546" cy="5232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2800" b="0" i="0" dirty="0">
                <a:solidFill>
                  <a:srgbClr val="444444"/>
                </a:solidFill>
                <a:effectLst/>
                <a:latin typeface="Arial" panose="020B0604020202020204" pitchFamily="34" charset="0"/>
                <a:cs typeface="Arial" panose="020B0604020202020204" pitchFamily="34" charset="0"/>
              </a:rPr>
              <a:t>Introducción a BPMN</a:t>
            </a:r>
            <a:endParaRPr lang="es-CL" sz="2800" dirty="0">
              <a:solidFill>
                <a:srgbClr val="44444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709189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1012357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0" i="0" dirty="0">
                <a:solidFill>
                  <a:srgbClr val="000000"/>
                </a:solidFill>
                <a:effectLst/>
                <a:latin typeface="Arial" panose="020B0604020202020204" pitchFamily="34" charset="0"/>
                <a:cs typeface="Arial" panose="020B0604020202020204" pitchFamily="34" charset="0"/>
              </a:rPr>
              <a:t>BPM (Business </a:t>
            </a:r>
            <a:r>
              <a:rPr lang="es-ES" b="0" i="0" dirty="0" err="1">
                <a:solidFill>
                  <a:srgbClr val="000000"/>
                </a:solidFill>
                <a:effectLst/>
                <a:latin typeface="Arial" panose="020B0604020202020204" pitchFamily="34" charset="0"/>
                <a:cs typeface="Arial" panose="020B0604020202020204" pitchFamily="34" charset="0"/>
              </a:rPr>
              <a:t>Process</a:t>
            </a:r>
            <a:r>
              <a:rPr lang="es-ES" b="0" i="0" dirty="0">
                <a:solidFill>
                  <a:srgbClr val="000000"/>
                </a:solidFill>
                <a:effectLst/>
                <a:latin typeface="Arial" panose="020B0604020202020204" pitchFamily="34" charset="0"/>
                <a:cs typeface="Arial" panose="020B0604020202020204" pitchFamily="34" charset="0"/>
              </a:rPr>
              <a:t> Management)</a:t>
            </a:r>
            <a:endParaRPr lang="es-CL"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928842" y="1748535"/>
            <a:ext cx="9661949" cy="15345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Arquitectura de Negocios:</a:t>
            </a:r>
          </a:p>
          <a:p>
            <a:pPr algn="just"/>
            <a:r>
              <a:rPr lang="es-ES" sz="2000" i="0" dirty="0">
                <a:solidFill>
                  <a:srgbClr val="444444"/>
                </a:solidFill>
                <a:effectLst/>
                <a:latin typeface="Arial" panose="020B0604020202020204" pitchFamily="34" charset="0"/>
                <a:cs typeface="Arial" panose="020B0604020202020204" pitchFamily="34" charset="0"/>
              </a:rPr>
              <a:t>Es el diseño de una operación de negocios, normalmente descrita en términos de capacidades empresariales y capacidades de tecnología de soporte. Este diseño es conceptual y se utiliza para determinar cómo una empresa tendrá que cambiar para apoyar una estrategia dada.</a:t>
            </a:r>
            <a:endParaRPr lang="es-CL" sz="2000" dirty="0">
              <a:solidFill>
                <a:srgbClr val="444444"/>
              </a:solidFill>
              <a:latin typeface="Arial" panose="020B0604020202020204" pitchFamily="34" charset="0"/>
              <a:cs typeface="Arial" panose="020B0604020202020204" pitchFamily="34" charset="0"/>
            </a:endParaRPr>
          </a:p>
        </p:txBody>
      </p:sp>
      <p:sp>
        <p:nvSpPr>
          <p:cNvPr id="5" name="Marcador de número de diapositiva 4">
            <a:extLst>
              <a:ext uri="{FF2B5EF4-FFF2-40B4-BE49-F238E27FC236}">
                <a16:creationId xmlns:a16="http://schemas.microsoft.com/office/drawing/2014/main" id="{061B35E3-521F-4FFE-B49C-E74BDD23E9B0}"/>
              </a:ext>
            </a:extLst>
          </p:cNvPr>
          <p:cNvSpPr>
            <a:spLocks noGrp="1"/>
          </p:cNvSpPr>
          <p:nvPr>
            <p:ph type="sldNum" sz="quarter" idx="12"/>
          </p:nvPr>
        </p:nvSpPr>
        <p:spPr/>
        <p:txBody>
          <a:bodyPr/>
          <a:lstStyle/>
          <a:p>
            <a:fld id="{808A025A-C980-4902-B187-215779B55273}" type="slidenum">
              <a:rPr lang="es-CL" smtClean="0"/>
              <a:t>201</a:t>
            </a:fld>
            <a:endParaRPr lang="es-CL"/>
          </a:p>
        </p:txBody>
      </p:sp>
      <p:pic>
        <p:nvPicPr>
          <p:cNvPr id="8" name="Imagen 7">
            <a:extLst>
              <a:ext uri="{FF2B5EF4-FFF2-40B4-BE49-F238E27FC236}">
                <a16:creationId xmlns:a16="http://schemas.microsoft.com/office/drawing/2014/main" id="{7B3AC2FD-3562-4183-AEB7-F4ABE7835A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43239" y="3686295"/>
            <a:ext cx="5831687" cy="2766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57297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1012357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0" i="0" dirty="0">
                <a:solidFill>
                  <a:srgbClr val="000000"/>
                </a:solidFill>
                <a:effectLst/>
                <a:latin typeface="Arial" panose="020B0604020202020204" pitchFamily="34" charset="0"/>
                <a:cs typeface="Arial" panose="020B0604020202020204" pitchFamily="34" charset="0"/>
              </a:rPr>
              <a:t>BPM (Business </a:t>
            </a:r>
            <a:r>
              <a:rPr lang="es-ES" b="0" i="0" dirty="0" err="1">
                <a:solidFill>
                  <a:srgbClr val="000000"/>
                </a:solidFill>
                <a:effectLst/>
                <a:latin typeface="Arial" panose="020B0604020202020204" pitchFamily="34" charset="0"/>
                <a:cs typeface="Arial" panose="020B0604020202020204" pitchFamily="34" charset="0"/>
              </a:rPr>
              <a:t>Process</a:t>
            </a:r>
            <a:r>
              <a:rPr lang="es-ES" b="0" i="0" dirty="0">
                <a:solidFill>
                  <a:srgbClr val="000000"/>
                </a:solidFill>
                <a:effectLst/>
                <a:latin typeface="Arial" panose="020B0604020202020204" pitchFamily="34" charset="0"/>
                <a:cs typeface="Arial" panose="020B0604020202020204" pitchFamily="34" charset="0"/>
              </a:rPr>
              <a:t> Management)</a:t>
            </a:r>
            <a:endParaRPr lang="es-CL"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2492618" y="1701103"/>
            <a:ext cx="8534400" cy="15281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 Qué es BPM ?</a:t>
            </a:r>
          </a:p>
          <a:p>
            <a:pPr algn="just"/>
            <a:r>
              <a:rPr lang="es-ES" sz="2000" i="0" dirty="0">
                <a:solidFill>
                  <a:srgbClr val="444444"/>
                </a:solidFill>
                <a:effectLst/>
                <a:latin typeface="Arial" panose="020B0604020202020204" pitchFamily="34" charset="0"/>
                <a:cs typeface="Arial" panose="020B0604020202020204" pitchFamily="34" charset="0"/>
              </a:rPr>
              <a:t>BPM (Business </a:t>
            </a:r>
            <a:r>
              <a:rPr lang="es-ES" sz="2000" i="0" dirty="0" err="1">
                <a:solidFill>
                  <a:srgbClr val="444444"/>
                </a:solidFill>
                <a:effectLst/>
                <a:latin typeface="Arial" panose="020B0604020202020204" pitchFamily="34" charset="0"/>
                <a:cs typeface="Arial" panose="020B0604020202020204" pitchFamily="34" charset="0"/>
              </a:rPr>
              <a:t>Process</a:t>
            </a:r>
            <a:r>
              <a:rPr lang="es-ES" sz="2000" i="0" dirty="0">
                <a:solidFill>
                  <a:srgbClr val="444444"/>
                </a:solidFill>
                <a:effectLst/>
                <a:latin typeface="Arial" panose="020B0604020202020204" pitchFamily="34" charset="0"/>
                <a:cs typeface="Arial" panose="020B0604020202020204" pitchFamily="34" charset="0"/>
              </a:rPr>
              <a:t> Management), o Gestión de Procesos de Negocios, es una disciplina (que combina tecnologías y metodologías), que tiene como fin mejorar los procesos de negocio que sustentan la operación de las organizaciones.</a:t>
            </a:r>
            <a:endParaRPr lang="es-CL" sz="2000" dirty="0">
              <a:solidFill>
                <a:srgbClr val="444444"/>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0AE90792-BB1B-4431-BB0C-B0E18C9BD9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09827" y="3374227"/>
            <a:ext cx="5299982" cy="29821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Marcador de número de diapositiva 4">
            <a:extLst>
              <a:ext uri="{FF2B5EF4-FFF2-40B4-BE49-F238E27FC236}">
                <a16:creationId xmlns:a16="http://schemas.microsoft.com/office/drawing/2014/main" id="{061B35E3-521F-4FFE-B49C-E74BDD23E9B0}"/>
              </a:ext>
            </a:extLst>
          </p:cNvPr>
          <p:cNvSpPr>
            <a:spLocks noGrp="1"/>
          </p:cNvSpPr>
          <p:nvPr>
            <p:ph type="sldNum" sz="quarter" idx="12"/>
          </p:nvPr>
        </p:nvSpPr>
        <p:spPr/>
        <p:txBody>
          <a:bodyPr/>
          <a:lstStyle/>
          <a:p>
            <a:fld id="{808A025A-C980-4902-B187-215779B55273}" type="slidenum">
              <a:rPr lang="es-CL" smtClean="0"/>
              <a:t>202</a:t>
            </a:fld>
            <a:endParaRPr lang="es-CL"/>
          </a:p>
        </p:txBody>
      </p:sp>
    </p:spTree>
    <p:extLst>
      <p:ext uri="{BB962C8B-B14F-4D97-AF65-F5344CB8AC3E}">
        <p14:creationId xmlns:p14="http://schemas.microsoft.com/office/powerpoint/2010/main" val="3989964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1012357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0" i="0" dirty="0">
                <a:solidFill>
                  <a:srgbClr val="000000"/>
                </a:solidFill>
                <a:effectLst/>
                <a:latin typeface="Arial" panose="020B0604020202020204" pitchFamily="34" charset="0"/>
                <a:cs typeface="Arial" panose="020B0604020202020204" pitchFamily="34" charset="0"/>
              </a:rPr>
              <a:t>BPM (Business </a:t>
            </a:r>
            <a:r>
              <a:rPr lang="es-ES" b="0" i="0" dirty="0" err="1">
                <a:solidFill>
                  <a:srgbClr val="000000"/>
                </a:solidFill>
                <a:effectLst/>
                <a:latin typeface="Arial" panose="020B0604020202020204" pitchFamily="34" charset="0"/>
                <a:cs typeface="Arial" panose="020B0604020202020204" pitchFamily="34" charset="0"/>
              </a:rPr>
              <a:t>Process</a:t>
            </a:r>
            <a:r>
              <a:rPr lang="es-ES" b="0" i="0" dirty="0">
                <a:solidFill>
                  <a:srgbClr val="000000"/>
                </a:solidFill>
                <a:effectLst/>
                <a:latin typeface="Arial" panose="020B0604020202020204" pitchFamily="34" charset="0"/>
                <a:cs typeface="Arial" panose="020B0604020202020204" pitchFamily="34" charset="0"/>
              </a:rPr>
              <a:t> Management)</a:t>
            </a:r>
            <a:endParaRPr lang="es-CL"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2492618" y="1919531"/>
            <a:ext cx="8534400" cy="36665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i="0" dirty="0">
                <a:solidFill>
                  <a:srgbClr val="444444"/>
                </a:solidFill>
                <a:effectLst/>
                <a:latin typeface="Arial" panose="020B0604020202020204" pitchFamily="34" charset="0"/>
                <a:cs typeface="Arial" panose="020B0604020202020204" pitchFamily="34" charset="0"/>
              </a:rPr>
              <a:t>Se basa en un ciclo de mejora continua compuesto de cuatro etapas:</a:t>
            </a:r>
          </a:p>
          <a:p>
            <a:pPr algn="just"/>
            <a:endParaRPr lang="es-ES" sz="2000" i="0" dirty="0">
              <a:solidFill>
                <a:srgbClr val="444444"/>
              </a:solidFill>
              <a:effectLst/>
              <a:latin typeface="Arial" panose="020B0604020202020204" pitchFamily="34" charset="0"/>
              <a:cs typeface="Arial" panose="020B0604020202020204" pitchFamily="34" charset="0"/>
            </a:endParaRPr>
          </a:p>
          <a:p>
            <a:pPr marL="457200" indent="-457200" algn="just">
              <a:buFont typeface="+mj-lt"/>
              <a:buAutoNum type="arabicPeriod"/>
            </a:pPr>
            <a:r>
              <a:rPr lang="es-ES" sz="2000" i="0" dirty="0">
                <a:solidFill>
                  <a:srgbClr val="444444"/>
                </a:solidFill>
                <a:effectLst/>
                <a:latin typeface="Arial" panose="020B0604020202020204" pitchFamily="34" charset="0"/>
                <a:cs typeface="Arial" panose="020B0604020202020204" pitchFamily="34" charset="0"/>
              </a:rPr>
              <a:t>Modelar los procesos mediante un diagrama en una notación gráfica (como ser el estándar </a:t>
            </a:r>
            <a:r>
              <a:rPr lang="es-ES" sz="2000" b="1" i="0" dirty="0">
                <a:solidFill>
                  <a:srgbClr val="444444"/>
                </a:solidFill>
                <a:effectLst/>
                <a:latin typeface="Arial" panose="020B0604020202020204" pitchFamily="34" charset="0"/>
                <a:cs typeface="Arial" panose="020B0604020202020204" pitchFamily="34" charset="0"/>
              </a:rPr>
              <a:t>BPMN</a:t>
            </a:r>
            <a:r>
              <a:rPr lang="es-ES" sz="2000" i="0" dirty="0">
                <a:solidFill>
                  <a:srgbClr val="444444"/>
                </a:solidFill>
                <a:effectLst/>
                <a:latin typeface="Arial" panose="020B0604020202020204" pitchFamily="34" charset="0"/>
                <a:cs typeface="Arial" panose="020B0604020202020204" pitchFamily="34" charset="0"/>
              </a:rPr>
              <a:t> por ejemplo), que permita visualizar y discutir cómo funcionan.</a:t>
            </a:r>
          </a:p>
          <a:p>
            <a:pPr marL="457200" indent="-457200" algn="just">
              <a:buFont typeface="+mj-lt"/>
              <a:buAutoNum type="arabicPeriod"/>
            </a:pPr>
            <a:r>
              <a:rPr lang="es-ES" sz="2000" i="0" dirty="0">
                <a:solidFill>
                  <a:srgbClr val="444444"/>
                </a:solidFill>
                <a:effectLst/>
                <a:latin typeface="Arial" panose="020B0604020202020204" pitchFamily="34" charset="0"/>
                <a:cs typeface="Arial" panose="020B0604020202020204" pitchFamily="34" charset="0"/>
              </a:rPr>
              <a:t>Automatizar los procesos utilizando un BPM Suite, donde los diferentes participantes de cada etapa puedan hacer su parte del trabajo.</a:t>
            </a:r>
          </a:p>
          <a:p>
            <a:pPr marL="457200" indent="-457200" algn="just">
              <a:buFont typeface="+mj-lt"/>
              <a:buAutoNum type="arabicPeriod"/>
            </a:pPr>
            <a:r>
              <a:rPr lang="es-ES" sz="2000" i="0" dirty="0">
                <a:solidFill>
                  <a:srgbClr val="444444"/>
                </a:solidFill>
                <a:effectLst/>
                <a:latin typeface="Arial" panose="020B0604020202020204" pitchFamily="34" charset="0"/>
                <a:cs typeface="Arial" panose="020B0604020202020204" pitchFamily="34" charset="0"/>
              </a:rPr>
              <a:t>Medir tiempos y cantidades de trabajo realizadas utilizando indicadores de rendimiento, para extraer conclusiones objetivas sobre dónde mejorar.</a:t>
            </a:r>
          </a:p>
          <a:p>
            <a:pPr marL="457200" indent="-457200" algn="just">
              <a:buFont typeface="+mj-lt"/>
              <a:buAutoNum type="arabicPeriod"/>
            </a:pPr>
            <a:r>
              <a:rPr lang="es-ES" sz="2000" i="0" dirty="0">
                <a:solidFill>
                  <a:srgbClr val="444444"/>
                </a:solidFill>
                <a:effectLst/>
                <a:latin typeface="Arial" panose="020B0604020202020204" pitchFamily="34" charset="0"/>
                <a:cs typeface="Arial" panose="020B0604020202020204" pitchFamily="34" charset="0"/>
              </a:rPr>
              <a:t>Optimizar, introducir las mejoras derivadas del análisis anterior para mejorar el proceso, y volver al punto 1.</a:t>
            </a:r>
            <a:endParaRPr lang="es-CL" sz="2000" dirty="0">
              <a:solidFill>
                <a:srgbClr val="444444"/>
              </a:solidFill>
              <a:latin typeface="Arial" panose="020B0604020202020204" pitchFamily="34" charset="0"/>
              <a:cs typeface="Arial" panose="020B0604020202020204" pitchFamily="34" charset="0"/>
            </a:endParaRPr>
          </a:p>
        </p:txBody>
      </p:sp>
      <p:sp>
        <p:nvSpPr>
          <p:cNvPr id="5" name="Marcador de número de diapositiva 4">
            <a:extLst>
              <a:ext uri="{FF2B5EF4-FFF2-40B4-BE49-F238E27FC236}">
                <a16:creationId xmlns:a16="http://schemas.microsoft.com/office/drawing/2014/main" id="{061B35E3-521F-4FFE-B49C-E74BDD23E9B0}"/>
              </a:ext>
            </a:extLst>
          </p:cNvPr>
          <p:cNvSpPr>
            <a:spLocks noGrp="1"/>
          </p:cNvSpPr>
          <p:nvPr>
            <p:ph type="sldNum" sz="quarter" idx="12"/>
          </p:nvPr>
        </p:nvSpPr>
        <p:spPr/>
        <p:txBody>
          <a:bodyPr/>
          <a:lstStyle/>
          <a:p>
            <a:fld id="{808A025A-C980-4902-B187-215779B55273}" type="slidenum">
              <a:rPr lang="es-CL" smtClean="0"/>
              <a:t>203</a:t>
            </a:fld>
            <a:endParaRPr lang="es-CL"/>
          </a:p>
        </p:txBody>
      </p:sp>
    </p:spTree>
    <p:extLst>
      <p:ext uri="{BB962C8B-B14F-4D97-AF65-F5344CB8AC3E}">
        <p14:creationId xmlns:p14="http://schemas.microsoft.com/office/powerpoint/2010/main" val="3433681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1012357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0" i="0" dirty="0">
                <a:solidFill>
                  <a:srgbClr val="000000"/>
                </a:solidFill>
                <a:effectLst/>
                <a:latin typeface="Arial" panose="020B0604020202020204" pitchFamily="34" charset="0"/>
                <a:cs typeface="Arial" panose="020B0604020202020204" pitchFamily="34" charset="0"/>
              </a:rPr>
              <a:t>BPM (Business </a:t>
            </a:r>
            <a:r>
              <a:rPr lang="es-ES" b="0" i="0" dirty="0" err="1">
                <a:solidFill>
                  <a:srgbClr val="000000"/>
                </a:solidFill>
                <a:effectLst/>
                <a:latin typeface="Arial" panose="020B0604020202020204" pitchFamily="34" charset="0"/>
                <a:cs typeface="Arial" panose="020B0604020202020204" pitchFamily="34" charset="0"/>
              </a:rPr>
              <a:t>Process</a:t>
            </a:r>
            <a:r>
              <a:rPr lang="es-ES" b="0" i="0" dirty="0">
                <a:solidFill>
                  <a:srgbClr val="000000"/>
                </a:solidFill>
                <a:effectLst/>
                <a:latin typeface="Arial" panose="020B0604020202020204" pitchFamily="34" charset="0"/>
                <a:cs typeface="Arial" panose="020B0604020202020204" pitchFamily="34" charset="0"/>
              </a:rPr>
              <a:t> Management)</a:t>
            </a:r>
            <a:endParaRPr lang="es-CL"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928842" y="1498719"/>
            <a:ext cx="9661949" cy="20346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Procesos de Negocio:</a:t>
            </a:r>
          </a:p>
          <a:p>
            <a:pPr algn="just"/>
            <a:r>
              <a:rPr lang="es-ES" sz="2000" i="0" dirty="0">
                <a:solidFill>
                  <a:srgbClr val="444444"/>
                </a:solidFill>
                <a:effectLst/>
                <a:latin typeface="Arial" panose="020B0604020202020204" pitchFamily="34" charset="0"/>
                <a:cs typeface="Arial" panose="020B0604020202020204" pitchFamily="34" charset="0"/>
              </a:rPr>
              <a:t>Un proceso de negocio es una secuencia de actividades que se realizan en su empresa para lograr alguno de sus objetivos. Por lo general en un proceso de negocio involucra a varias personas que colaboran cada uno en una etapa diferente del proceso. Por ello, para entender ¿ Qué es BPM ?, primero deberemos identificar los procesos que sustentan la operación de la organización. Luego, entender cómo funciona cada uno de ellos. A partir de ello, podremos automatizarlos y mejorarlos.</a:t>
            </a:r>
            <a:endParaRPr lang="es-CL" sz="2000" dirty="0">
              <a:solidFill>
                <a:srgbClr val="444444"/>
              </a:solidFill>
              <a:latin typeface="Arial" panose="020B0604020202020204" pitchFamily="34" charset="0"/>
              <a:cs typeface="Arial" panose="020B0604020202020204" pitchFamily="34" charset="0"/>
            </a:endParaRPr>
          </a:p>
        </p:txBody>
      </p:sp>
      <p:sp>
        <p:nvSpPr>
          <p:cNvPr id="5" name="Marcador de número de diapositiva 4">
            <a:extLst>
              <a:ext uri="{FF2B5EF4-FFF2-40B4-BE49-F238E27FC236}">
                <a16:creationId xmlns:a16="http://schemas.microsoft.com/office/drawing/2014/main" id="{061B35E3-521F-4FFE-B49C-E74BDD23E9B0}"/>
              </a:ext>
            </a:extLst>
          </p:cNvPr>
          <p:cNvSpPr>
            <a:spLocks noGrp="1"/>
          </p:cNvSpPr>
          <p:nvPr>
            <p:ph type="sldNum" sz="quarter" idx="12"/>
          </p:nvPr>
        </p:nvSpPr>
        <p:spPr/>
        <p:txBody>
          <a:bodyPr/>
          <a:lstStyle/>
          <a:p>
            <a:fld id="{808A025A-C980-4902-B187-215779B55273}" type="slidenum">
              <a:rPr lang="es-CL" smtClean="0"/>
              <a:t>204</a:t>
            </a:fld>
            <a:endParaRPr lang="es-CL"/>
          </a:p>
        </p:txBody>
      </p:sp>
      <p:pic>
        <p:nvPicPr>
          <p:cNvPr id="8" name="Imagen 7">
            <a:extLst>
              <a:ext uri="{FF2B5EF4-FFF2-40B4-BE49-F238E27FC236}">
                <a16:creationId xmlns:a16="http://schemas.microsoft.com/office/drawing/2014/main" id="{7B3AC2FD-3562-4183-AEB7-F4ABE7835A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3136" y="3770893"/>
            <a:ext cx="4613365" cy="27680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759612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0" i="0" dirty="0">
                <a:solidFill>
                  <a:srgbClr val="000000"/>
                </a:solidFill>
                <a:effectLst/>
                <a:latin typeface="Arial" panose="020B0604020202020204" pitchFamily="34" charset="0"/>
                <a:cs typeface="Arial" panose="020B0604020202020204" pitchFamily="34" charset="0"/>
              </a:rPr>
              <a:t>Ejemplo Modelado de procesos</a:t>
            </a:r>
            <a:endParaRPr lang="es-CL"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932713" y="2037131"/>
            <a:ext cx="9654210" cy="34695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Ejemplo</a:t>
            </a:r>
          </a:p>
          <a:p>
            <a:pPr algn="just"/>
            <a:r>
              <a:rPr lang="es-ES" sz="2000" i="0" dirty="0">
                <a:solidFill>
                  <a:srgbClr val="444444"/>
                </a:solidFill>
                <a:effectLst/>
                <a:latin typeface="Arial" panose="020B0604020202020204" pitchFamily="34" charset="0"/>
                <a:cs typeface="Arial" panose="020B0604020202020204" pitchFamily="34" charset="0"/>
              </a:rPr>
              <a:t>Imaginemos que su empresa recibe solicitudes de cotización de sus productos por diferentes medios: mail, teléfono o web en su </a:t>
            </a:r>
            <a:r>
              <a:rPr lang="es-ES" sz="2000" i="0" dirty="0" err="1">
                <a:solidFill>
                  <a:srgbClr val="444444"/>
                </a:solidFill>
                <a:effectLst/>
                <a:latin typeface="Arial" panose="020B0604020202020204" pitchFamily="34" charset="0"/>
                <a:cs typeface="Arial" panose="020B0604020202020204" pitchFamily="34" charset="0"/>
              </a:rPr>
              <a:t>call</a:t>
            </a:r>
            <a:r>
              <a:rPr lang="es-ES" sz="2000" i="0" dirty="0">
                <a:solidFill>
                  <a:srgbClr val="444444"/>
                </a:solidFill>
                <a:effectLst/>
                <a:latin typeface="Arial" panose="020B0604020202020204" pitchFamily="34" charset="0"/>
                <a:cs typeface="Arial" panose="020B0604020202020204" pitchFamily="34" charset="0"/>
              </a:rPr>
              <a:t> center, o por medio de un equipo de vendedores en la calle y contacto directo con los clientes. En cualquier caso, luego de recibida la solicitud, es asignada a un vendedor, quien se dedica a comunicarse con el cliente para conocer mejor sus necesidades y construir una propuesta comercial que las atienda. Hay propuestas estándar, que van directo al cliente vía mail. Y hay propuestas complejas, que requieren de una aprobación adicional del gerente comercial y luego van al cliente. Para simplificar, digamos que el cliente sólo puede hacer tres cosas: comprar, rechazar la propuesta o pedir modificaciones. Si compra, el proceso continúa a través del vendedor, quien coordina la entrega.</a:t>
            </a:r>
            <a:endParaRPr lang="es-CL" sz="2000" dirty="0">
              <a:solidFill>
                <a:srgbClr val="444444"/>
              </a:solidFill>
              <a:latin typeface="Arial" panose="020B0604020202020204" pitchFamily="34" charset="0"/>
              <a:cs typeface="Arial" panose="020B0604020202020204" pitchFamily="34" charset="0"/>
            </a:endParaRPr>
          </a:p>
        </p:txBody>
      </p:sp>
      <p:sp>
        <p:nvSpPr>
          <p:cNvPr id="2" name="Marcador de número de diapositiva 1">
            <a:extLst>
              <a:ext uri="{FF2B5EF4-FFF2-40B4-BE49-F238E27FC236}">
                <a16:creationId xmlns:a16="http://schemas.microsoft.com/office/drawing/2014/main" id="{1D093A3A-9EA4-43B3-AB3C-D8E1E91D11ED}"/>
              </a:ext>
            </a:extLst>
          </p:cNvPr>
          <p:cNvSpPr>
            <a:spLocks noGrp="1"/>
          </p:cNvSpPr>
          <p:nvPr>
            <p:ph type="sldNum" sz="quarter" idx="12"/>
          </p:nvPr>
        </p:nvSpPr>
        <p:spPr/>
        <p:txBody>
          <a:bodyPr/>
          <a:lstStyle/>
          <a:p>
            <a:fld id="{808A025A-C980-4902-B187-215779B55273}" type="slidenum">
              <a:rPr lang="es-CL" smtClean="0"/>
              <a:t>205</a:t>
            </a:fld>
            <a:endParaRPr lang="es-CL"/>
          </a:p>
        </p:txBody>
      </p:sp>
    </p:spTree>
    <p:extLst>
      <p:ext uri="{BB962C8B-B14F-4D97-AF65-F5344CB8AC3E}">
        <p14:creationId xmlns:p14="http://schemas.microsoft.com/office/powerpoint/2010/main" val="649315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858521" y="1603264"/>
            <a:ext cx="9601959" cy="9135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i="0" dirty="0">
                <a:solidFill>
                  <a:srgbClr val="444444"/>
                </a:solidFill>
                <a:effectLst/>
                <a:latin typeface="Arial" panose="020B0604020202020204" pitchFamily="34" charset="0"/>
                <a:cs typeface="Arial" panose="020B0604020202020204" pitchFamily="34" charset="0"/>
              </a:rPr>
              <a:t>Lo descrito antes, así de simple, es un proceso de negocio, que se podría expresar de forma gráfica mediante un diagrama gráfico (existen varias notaciones, siendo BPMN el estándar más difundido):</a:t>
            </a:r>
          </a:p>
          <a:p>
            <a:pPr algn="just"/>
            <a:endParaRPr lang="es-ES" sz="2000" i="0" dirty="0">
              <a:solidFill>
                <a:srgbClr val="444444"/>
              </a:solidFill>
              <a:effectLst/>
              <a:latin typeface="Arial" panose="020B0604020202020204" pitchFamily="34" charset="0"/>
              <a:cs typeface="Arial" panose="020B0604020202020204" pitchFamily="34" charset="0"/>
            </a:endParaRPr>
          </a:p>
          <a:p>
            <a:pPr algn="just"/>
            <a:endParaRPr lang="es-CL" sz="2000" dirty="0">
              <a:solidFill>
                <a:srgbClr val="444444"/>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0AE90792-BB1B-4431-BB0C-B0E18C9BD9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35955" y="2605058"/>
            <a:ext cx="6847089" cy="4011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Marcador de número de diapositiva 1">
            <a:extLst>
              <a:ext uri="{FF2B5EF4-FFF2-40B4-BE49-F238E27FC236}">
                <a16:creationId xmlns:a16="http://schemas.microsoft.com/office/drawing/2014/main" id="{1D093A3A-9EA4-43B3-AB3C-D8E1E91D11ED}"/>
              </a:ext>
            </a:extLst>
          </p:cNvPr>
          <p:cNvSpPr>
            <a:spLocks noGrp="1"/>
          </p:cNvSpPr>
          <p:nvPr>
            <p:ph type="sldNum" sz="quarter" idx="12"/>
          </p:nvPr>
        </p:nvSpPr>
        <p:spPr/>
        <p:txBody>
          <a:bodyPr/>
          <a:lstStyle/>
          <a:p>
            <a:fld id="{808A025A-C980-4902-B187-215779B55273}" type="slidenum">
              <a:rPr lang="es-CL" smtClean="0"/>
              <a:t>206</a:t>
            </a:fld>
            <a:endParaRPr lang="es-CL"/>
          </a:p>
        </p:txBody>
      </p:sp>
      <p:sp>
        <p:nvSpPr>
          <p:cNvPr id="9" name="Título 1">
            <a:extLst>
              <a:ext uri="{FF2B5EF4-FFF2-40B4-BE49-F238E27FC236}">
                <a16:creationId xmlns:a16="http://schemas.microsoft.com/office/drawing/2014/main" id="{4E7E6BF4-D211-4618-BCAB-79EC308DDBB6}"/>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0" i="0" dirty="0">
                <a:solidFill>
                  <a:srgbClr val="000000"/>
                </a:solidFill>
                <a:effectLst/>
                <a:latin typeface="Arial" panose="020B0604020202020204" pitchFamily="34" charset="0"/>
                <a:cs typeface="Arial" panose="020B0604020202020204" pitchFamily="34" charset="0"/>
              </a:rPr>
              <a:t>Ejemplo Modelado de procesos</a:t>
            </a:r>
            <a:endParaRPr lang="es-C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10632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1012357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0" i="0" dirty="0">
                <a:solidFill>
                  <a:srgbClr val="000000"/>
                </a:solidFill>
                <a:effectLst/>
                <a:latin typeface="Arial" panose="020B0604020202020204" pitchFamily="34" charset="0"/>
                <a:cs typeface="Arial" panose="020B0604020202020204" pitchFamily="34" charset="0"/>
              </a:rPr>
              <a:t>BPM (Business </a:t>
            </a:r>
            <a:r>
              <a:rPr lang="es-ES" b="0" i="0" dirty="0" err="1">
                <a:solidFill>
                  <a:srgbClr val="000000"/>
                </a:solidFill>
                <a:effectLst/>
                <a:latin typeface="Arial" panose="020B0604020202020204" pitchFamily="34" charset="0"/>
                <a:cs typeface="Arial" panose="020B0604020202020204" pitchFamily="34" charset="0"/>
              </a:rPr>
              <a:t>Process</a:t>
            </a:r>
            <a:r>
              <a:rPr lang="es-ES" b="0" i="0" dirty="0">
                <a:solidFill>
                  <a:srgbClr val="000000"/>
                </a:solidFill>
                <a:effectLst/>
                <a:latin typeface="Arial" panose="020B0604020202020204" pitchFamily="34" charset="0"/>
                <a:cs typeface="Arial" panose="020B0604020202020204" pitchFamily="34" charset="0"/>
              </a:rPr>
              <a:t> Management)</a:t>
            </a:r>
            <a:endParaRPr lang="es-CL"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928842" y="1498719"/>
            <a:ext cx="9661949" cy="20346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Gobernanza de Procesos:</a:t>
            </a:r>
          </a:p>
          <a:p>
            <a:pPr algn="just"/>
            <a:r>
              <a:rPr lang="es-ES" sz="2000" i="0" dirty="0">
                <a:solidFill>
                  <a:srgbClr val="444444"/>
                </a:solidFill>
                <a:effectLst/>
                <a:latin typeface="Arial" panose="020B0604020202020204" pitchFamily="34" charset="0"/>
                <a:cs typeface="Arial" panose="020B0604020202020204" pitchFamily="34" charset="0"/>
              </a:rPr>
              <a:t>Es un marco que organiza y define los elementos: roles y responsabilidades, normas, tareas, estructura organizativa, objetivos, mecanismos de control y mecanismos de evaluación, con el fin de facilitar la gestión de procesos como elemento de gestión cotidiano en las organizaciones, con el fin de mejorar el rendimiento de sus procesos .</a:t>
            </a:r>
            <a:endParaRPr lang="es-CL" sz="2000" dirty="0">
              <a:solidFill>
                <a:srgbClr val="444444"/>
              </a:solidFill>
              <a:latin typeface="Arial" panose="020B0604020202020204" pitchFamily="34" charset="0"/>
              <a:cs typeface="Arial" panose="020B0604020202020204" pitchFamily="34" charset="0"/>
            </a:endParaRPr>
          </a:p>
        </p:txBody>
      </p:sp>
      <p:sp>
        <p:nvSpPr>
          <p:cNvPr id="5" name="Marcador de número de diapositiva 4">
            <a:extLst>
              <a:ext uri="{FF2B5EF4-FFF2-40B4-BE49-F238E27FC236}">
                <a16:creationId xmlns:a16="http://schemas.microsoft.com/office/drawing/2014/main" id="{061B35E3-521F-4FFE-B49C-E74BDD23E9B0}"/>
              </a:ext>
            </a:extLst>
          </p:cNvPr>
          <p:cNvSpPr>
            <a:spLocks noGrp="1"/>
          </p:cNvSpPr>
          <p:nvPr>
            <p:ph type="sldNum" sz="quarter" idx="12"/>
          </p:nvPr>
        </p:nvSpPr>
        <p:spPr/>
        <p:txBody>
          <a:bodyPr/>
          <a:lstStyle/>
          <a:p>
            <a:fld id="{808A025A-C980-4902-B187-215779B55273}" type="slidenum">
              <a:rPr lang="es-CL" smtClean="0"/>
              <a:t>207</a:t>
            </a:fld>
            <a:endParaRPr lang="es-CL"/>
          </a:p>
        </p:txBody>
      </p:sp>
      <p:pic>
        <p:nvPicPr>
          <p:cNvPr id="8" name="Imagen 7">
            <a:extLst>
              <a:ext uri="{FF2B5EF4-FFF2-40B4-BE49-F238E27FC236}">
                <a16:creationId xmlns:a16="http://schemas.microsoft.com/office/drawing/2014/main" id="{7B3AC2FD-3562-4183-AEB7-F4ABE7835A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3133" y="3629348"/>
            <a:ext cx="4613365" cy="26309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418523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1012357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0" i="0" dirty="0">
                <a:solidFill>
                  <a:srgbClr val="000000"/>
                </a:solidFill>
                <a:effectLst/>
                <a:latin typeface="Arial" panose="020B0604020202020204" pitchFamily="34" charset="0"/>
                <a:cs typeface="Arial" panose="020B0604020202020204" pitchFamily="34" charset="0"/>
              </a:rPr>
              <a:t>BPM (Business </a:t>
            </a:r>
            <a:r>
              <a:rPr lang="es-ES" b="0" i="0" dirty="0" err="1">
                <a:solidFill>
                  <a:srgbClr val="000000"/>
                </a:solidFill>
                <a:effectLst/>
                <a:latin typeface="Arial" panose="020B0604020202020204" pitchFamily="34" charset="0"/>
                <a:cs typeface="Arial" panose="020B0604020202020204" pitchFamily="34" charset="0"/>
              </a:rPr>
              <a:t>Process</a:t>
            </a:r>
            <a:r>
              <a:rPr lang="es-ES" b="0" i="0" dirty="0">
                <a:solidFill>
                  <a:srgbClr val="000000"/>
                </a:solidFill>
                <a:effectLst/>
                <a:latin typeface="Arial" panose="020B0604020202020204" pitchFamily="34" charset="0"/>
                <a:cs typeface="Arial" panose="020B0604020202020204" pitchFamily="34" charset="0"/>
              </a:rPr>
              <a:t> Management)</a:t>
            </a:r>
            <a:endParaRPr lang="es-CL"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635576" y="2260498"/>
            <a:ext cx="5100241" cy="32387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La Metodología Agile:</a:t>
            </a:r>
          </a:p>
          <a:p>
            <a:pPr algn="just"/>
            <a:r>
              <a:rPr lang="es-ES" sz="2000" i="0" dirty="0">
                <a:solidFill>
                  <a:srgbClr val="444444"/>
                </a:solidFill>
                <a:effectLst/>
                <a:latin typeface="Arial" panose="020B0604020202020204" pitchFamily="34" charset="0"/>
                <a:cs typeface="Arial" panose="020B0604020202020204" pitchFamily="34" charset="0"/>
              </a:rPr>
              <a:t>Mantiene la dirección sin caer en la rigidez de los conocidos métodos en cascada o </a:t>
            </a:r>
            <a:r>
              <a:rPr lang="es-ES" sz="2000" i="0" dirty="0" err="1">
                <a:solidFill>
                  <a:srgbClr val="444444"/>
                </a:solidFill>
                <a:effectLst/>
                <a:latin typeface="Arial" panose="020B0604020202020204" pitchFamily="34" charset="0"/>
                <a:cs typeface="Arial" panose="020B0604020202020204" pitchFamily="34" charset="0"/>
              </a:rPr>
              <a:t>waterfall</a:t>
            </a:r>
            <a:r>
              <a:rPr lang="es-ES" sz="2000" i="0" dirty="0">
                <a:solidFill>
                  <a:srgbClr val="444444"/>
                </a:solidFill>
                <a:effectLst/>
                <a:latin typeface="Arial" panose="020B0604020202020204" pitchFamily="34" charset="0"/>
                <a:cs typeface="Arial" panose="020B0604020202020204" pitchFamily="34" charset="0"/>
              </a:rPr>
              <a:t>. Estos planean el trabajo desde el principio, sin lugar a imprevistos. De forma que cuando aparecen, resulta imposible reaccionar a tiempo. El agilismo, sin embargo, mantiene la capacidad de tomar la mejor opción en cada momento sin comprometer el proyecto.</a:t>
            </a:r>
            <a:endParaRPr lang="es-CL" sz="2000" dirty="0">
              <a:solidFill>
                <a:srgbClr val="444444"/>
              </a:solidFill>
              <a:latin typeface="Arial" panose="020B0604020202020204" pitchFamily="34" charset="0"/>
              <a:cs typeface="Arial" panose="020B0604020202020204" pitchFamily="34" charset="0"/>
            </a:endParaRPr>
          </a:p>
        </p:txBody>
      </p:sp>
      <p:sp>
        <p:nvSpPr>
          <p:cNvPr id="5" name="Marcador de número de diapositiva 4">
            <a:extLst>
              <a:ext uri="{FF2B5EF4-FFF2-40B4-BE49-F238E27FC236}">
                <a16:creationId xmlns:a16="http://schemas.microsoft.com/office/drawing/2014/main" id="{061B35E3-521F-4FFE-B49C-E74BDD23E9B0}"/>
              </a:ext>
            </a:extLst>
          </p:cNvPr>
          <p:cNvSpPr>
            <a:spLocks noGrp="1"/>
          </p:cNvSpPr>
          <p:nvPr>
            <p:ph type="sldNum" sz="quarter" idx="12"/>
          </p:nvPr>
        </p:nvSpPr>
        <p:spPr/>
        <p:txBody>
          <a:bodyPr/>
          <a:lstStyle/>
          <a:p>
            <a:fld id="{808A025A-C980-4902-B187-215779B55273}" type="slidenum">
              <a:rPr lang="es-CL" smtClean="0"/>
              <a:t>208</a:t>
            </a:fld>
            <a:endParaRPr lang="es-CL"/>
          </a:p>
        </p:txBody>
      </p:sp>
      <p:pic>
        <p:nvPicPr>
          <p:cNvPr id="8" name="Imagen 7">
            <a:extLst>
              <a:ext uri="{FF2B5EF4-FFF2-40B4-BE49-F238E27FC236}">
                <a16:creationId xmlns:a16="http://schemas.microsoft.com/office/drawing/2014/main" id="{7B3AC2FD-3562-4183-AEB7-F4ABE7835A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13125" y="1498717"/>
            <a:ext cx="4782485" cy="47623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611408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1012357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0" i="0" dirty="0">
                <a:solidFill>
                  <a:srgbClr val="000000"/>
                </a:solidFill>
                <a:effectLst/>
                <a:latin typeface="Arial" panose="020B0604020202020204" pitchFamily="34" charset="0"/>
                <a:cs typeface="Arial" panose="020B0604020202020204" pitchFamily="34" charset="0"/>
              </a:rPr>
              <a:t>BPM (Business </a:t>
            </a:r>
            <a:r>
              <a:rPr lang="es-ES" b="0" i="0" dirty="0" err="1">
                <a:solidFill>
                  <a:srgbClr val="000000"/>
                </a:solidFill>
                <a:effectLst/>
                <a:latin typeface="Arial" panose="020B0604020202020204" pitchFamily="34" charset="0"/>
                <a:cs typeface="Arial" panose="020B0604020202020204" pitchFamily="34" charset="0"/>
              </a:rPr>
              <a:t>Process</a:t>
            </a:r>
            <a:r>
              <a:rPr lang="es-ES" b="0" i="0" dirty="0">
                <a:solidFill>
                  <a:srgbClr val="000000"/>
                </a:solidFill>
                <a:effectLst/>
                <a:latin typeface="Arial" panose="020B0604020202020204" pitchFamily="34" charset="0"/>
                <a:cs typeface="Arial" panose="020B0604020202020204" pitchFamily="34" charset="0"/>
              </a:rPr>
              <a:t> Management)</a:t>
            </a:r>
            <a:endParaRPr lang="es-CL"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848535" y="1569872"/>
            <a:ext cx="9505265" cy="23141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Scrum y Agile: Similitudes y Diferencias:</a:t>
            </a:r>
          </a:p>
          <a:p>
            <a:pPr algn="just"/>
            <a:r>
              <a:rPr lang="es-ES" sz="2000" i="0" dirty="0">
                <a:solidFill>
                  <a:srgbClr val="444444"/>
                </a:solidFill>
                <a:effectLst/>
                <a:latin typeface="Arial" panose="020B0604020202020204" pitchFamily="34" charset="0"/>
                <a:cs typeface="Arial" panose="020B0604020202020204" pitchFamily="34" charset="0"/>
              </a:rPr>
              <a:t>A pesar de que Scrum es una manera de ser ágil, no son lo mismo.</a:t>
            </a:r>
          </a:p>
          <a:p>
            <a:pPr algn="just"/>
            <a:endParaRPr lang="es-ES" sz="2000" i="0" dirty="0">
              <a:solidFill>
                <a:srgbClr val="444444"/>
              </a:solidFill>
              <a:effectLst/>
              <a:latin typeface="Arial" panose="020B0604020202020204" pitchFamily="34" charset="0"/>
              <a:cs typeface="Arial" panose="020B0604020202020204" pitchFamily="34" charset="0"/>
            </a:endParaRPr>
          </a:p>
          <a:p>
            <a:pPr algn="just"/>
            <a:r>
              <a:rPr lang="es-ES" sz="2000" i="0" dirty="0">
                <a:solidFill>
                  <a:srgbClr val="444444"/>
                </a:solidFill>
                <a:effectLst/>
                <a:latin typeface="Arial" panose="020B0604020202020204" pitchFamily="34" charset="0"/>
                <a:cs typeface="Arial" panose="020B0604020202020204" pitchFamily="34" charset="0"/>
              </a:rPr>
              <a:t>Agile es mucho más que una metodología, es un conjunto de valores y de principios a seguir para evitar que surjan típicos problemas del desarrollo de software. Por lo que podemos decir, que Agile es algo así como un movimiento frente a las metodologías de desarrollo de software tradicionales, por lo que representa los principios como tal.</a:t>
            </a:r>
            <a:endParaRPr lang="es-CL" sz="2000" dirty="0">
              <a:solidFill>
                <a:srgbClr val="444444"/>
              </a:solidFill>
              <a:latin typeface="Arial" panose="020B0604020202020204" pitchFamily="34" charset="0"/>
              <a:cs typeface="Arial" panose="020B0604020202020204" pitchFamily="34" charset="0"/>
            </a:endParaRPr>
          </a:p>
        </p:txBody>
      </p:sp>
      <p:sp>
        <p:nvSpPr>
          <p:cNvPr id="5" name="Marcador de número de diapositiva 4">
            <a:extLst>
              <a:ext uri="{FF2B5EF4-FFF2-40B4-BE49-F238E27FC236}">
                <a16:creationId xmlns:a16="http://schemas.microsoft.com/office/drawing/2014/main" id="{061B35E3-521F-4FFE-B49C-E74BDD23E9B0}"/>
              </a:ext>
            </a:extLst>
          </p:cNvPr>
          <p:cNvSpPr>
            <a:spLocks noGrp="1"/>
          </p:cNvSpPr>
          <p:nvPr>
            <p:ph type="sldNum" sz="quarter" idx="12"/>
          </p:nvPr>
        </p:nvSpPr>
        <p:spPr/>
        <p:txBody>
          <a:bodyPr/>
          <a:lstStyle/>
          <a:p>
            <a:fld id="{808A025A-C980-4902-B187-215779B55273}" type="slidenum">
              <a:rPr lang="es-CL" smtClean="0"/>
              <a:t>209</a:t>
            </a:fld>
            <a:endParaRPr lang="es-CL"/>
          </a:p>
        </p:txBody>
      </p:sp>
      <p:pic>
        <p:nvPicPr>
          <p:cNvPr id="8" name="Imagen 7">
            <a:extLst>
              <a:ext uri="{FF2B5EF4-FFF2-40B4-BE49-F238E27FC236}">
                <a16:creationId xmlns:a16="http://schemas.microsoft.com/office/drawing/2014/main" id="{7B3AC2FD-3562-4183-AEB7-F4ABE7835A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31496" y="3744686"/>
            <a:ext cx="2105265" cy="21052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ítulo 1">
            <a:extLst>
              <a:ext uri="{FF2B5EF4-FFF2-40B4-BE49-F238E27FC236}">
                <a16:creationId xmlns:a16="http://schemas.microsoft.com/office/drawing/2014/main" id="{D0E4563C-BF75-4F0D-90AB-B9C191DFCE5C}"/>
              </a:ext>
            </a:extLst>
          </p:cNvPr>
          <p:cNvSpPr txBox="1">
            <a:spLocks/>
          </p:cNvSpPr>
          <p:nvPr/>
        </p:nvSpPr>
        <p:spPr>
          <a:xfrm>
            <a:off x="1848535" y="3963111"/>
            <a:ext cx="7086459" cy="1497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i="0" dirty="0">
                <a:solidFill>
                  <a:srgbClr val="444444"/>
                </a:solidFill>
                <a:effectLst/>
                <a:latin typeface="Arial" panose="020B0604020202020204" pitchFamily="34" charset="0"/>
                <a:cs typeface="Arial" panose="020B0604020202020204" pitchFamily="34" charset="0"/>
              </a:rPr>
              <a:t>Scrum, a diferencia de Agile, no es una metodología. Scrum es un </a:t>
            </a:r>
            <a:r>
              <a:rPr lang="es-ES" sz="2000" i="0" dirty="0" err="1">
                <a:solidFill>
                  <a:srgbClr val="444444"/>
                </a:solidFill>
                <a:effectLst/>
                <a:latin typeface="Arial" panose="020B0604020202020204" pitchFamily="34" charset="0"/>
                <a:cs typeface="Arial" panose="020B0604020202020204" pitchFamily="34" charset="0"/>
              </a:rPr>
              <a:t>framework</a:t>
            </a:r>
            <a:r>
              <a:rPr lang="es-ES" sz="2000" i="0" dirty="0">
                <a:solidFill>
                  <a:srgbClr val="444444"/>
                </a:solidFill>
                <a:effectLst/>
                <a:latin typeface="Arial" panose="020B0604020202020204" pitchFamily="34" charset="0"/>
                <a:cs typeface="Arial" panose="020B0604020202020204" pitchFamily="34" charset="0"/>
              </a:rPr>
              <a:t> porque está formado por una serie de eventos, artefactos, roles, normas… para un determinado fin, por lo que si no se siguen paso a paso no se estará haciendo Scrum.</a:t>
            </a:r>
            <a:endParaRPr lang="es-CL" sz="2000" dirty="0">
              <a:solidFill>
                <a:srgbClr val="44444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5091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b="0" i="0" dirty="0">
                <a:solidFill>
                  <a:srgbClr val="000000"/>
                </a:solidFill>
                <a:effectLst/>
                <a:latin typeface="Montserrat" panose="00000500000000000000" pitchFamily="2" charset="0"/>
              </a:rPr>
              <a:t>Ciclo de vida del software</a:t>
            </a: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482938" y="1498718"/>
            <a:ext cx="6127828" cy="30917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7-Mantenimiento</a:t>
            </a:r>
          </a:p>
          <a:p>
            <a:pPr algn="just"/>
            <a:r>
              <a:rPr lang="es-ES" sz="2000" i="0" dirty="0">
                <a:solidFill>
                  <a:srgbClr val="444444"/>
                </a:solidFill>
                <a:effectLst/>
                <a:latin typeface="Arial" panose="020B0604020202020204" pitchFamily="34" charset="0"/>
                <a:cs typeface="Arial" panose="020B0604020202020204" pitchFamily="34" charset="0"/>
              </a:rPr>
              <a:t>Esta es una de las fases más importantes del ciclo de vida de desarrollo del software. Puesto que el software ni se rompe ni se desgasta con el uso, su mantenimiento incluye tres puntos diferenciados:</a:t>
            </a:r>
          </a:p>
          <a:p>
            <a:pPr marL="342900" indent="-342900" algn="just">
              <a:buFont typeface="Arial" panose="020B0604020202020204" pitchFamily="34" charset="0"/>
              <a:buChar char="•"/>
            </a:pPr>
            <a:r>
              <a:rPr lang="es-ES" sz="2000" i="0" dirty="0">
                <a:solidFill>
                  <a:srgbClr val="444444"/>
                </a:solidFill>
                <a:effectLst/>
                <a:latin typeface="Arial" panose="020B0604020202020204" pitchFamily="34" charset="0"/>
                <a:cs typeface="Arial" panose="020B0604020202020204" pitchFamily="34" charset="0"/>
              </a:rPr>
              <a:t>Eliminar los defectos detectados durante su vida útil (mantenimiento correctivo).</a:t>
            </a:r>
          </a:p>
          <a:p>
            <a:pPr marL="342900" indent="-342900" algn="just">
              <a:buFont typeface="Arial" panose="020B0604020202020204" pitchFamily="34" charset="0"/>
              <a:buChar char="•"/>
            </a:pPr>
            <a:r>
              <a:rPr lang="es-ES" sz="2000" i="0" dirty="0">
                <a:solidFill>
                  <a:srgbClr val="444444"/>
                </a:solidFill>
                <a:effectLst/>
                <a:latin typeface="Arial" panose="020B0604020202020204" pitchFamily="34" charset="0"/>
                <a:cs typeface="Arial" panose="020B0604020202020204" pitchFamily="34" charset="0"/>
              </a:rPr>
              <a:t>Adaptarlo a nuevas necesidades (mantenimiento adaptativo).</a:t>
            </a:r>
          </a:p>
          <a:p>
            <a:pPr marL="342900" indent="-342900" algn="just">
              <a:buFont typeface="Arial" panose="020B0604020202020204" pitchFamily="34" charset="0"/>
              <a:buChar char="•"/>
            </a:pPr>
            <a:r>
              <a:rPr lang="es-ES" sz="2000" i="0" dirty="0">
                <a:solidFill>
                  <a:srgbClr val="444444"/>
                </a:solidFill>
                <a:effectLst/>
                <a:latin typeface="Arial" panose="020B0604020202020204" pitchFamily="34" charset="0"/>
                <a:cs typeface="Arial" panose="020B0604020202020204" pitchFamily="34" charset="0"/>
              </a:rPr>
              <a:t>Añadirle nuevas funcionalidades (mantenimiento perfectivo).</a:t>
            </a:r>
          </a:p>
        </p:txBody>
      </p:sp>
      <p:pic>
        <p:nvPicPr>
          <p:cNvPr id="9" name="Imagen 8">
            <a:extLst>
              <a:ext uri="{FF2B5EF4-FFF2-40B4-BE49-F238E27FC236}">
                <a16:creationId xmlns:a16="http://schemas.microsoft.com/office/drawing/2014/main" id="{1FCF6F56-B4B9-4461-9CAE-4D2754A231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13513" y="1469111"/>
            <a:ext cx="4269312" cy="3407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21</a:t>
            </a:fld>
            <a:endParaRPr lang="es-CL"/>
          </a:p>
        </p:txBody>
      </p:sp>
      <p:sp>
        <p:nvSpPr>
          <p:cNvPr id="10" name="Título 1">
            <a:extLst>
              <a:ext uri="{FF2B5EF4-FFF2-40B4-BE49-F238E27FC236}">
                <a16:creationId xmlns:a16="http://schemas.microsoft.com/office/drawing/2014/main" id="{FFA51DC6-3FD7-40E6-9D54-CAC0E6E0A148}"/>
              </a:ext>
            </a:extLst>
          </p:cNvPr>
          <p:cNvSpPr txBox="1">
            <a:spLocks/>
          </p:cNvSpPr>
          <p:nvPr/>
        </p:nvSpPr>
        <p:spPr>
          <a:xfrm>
            <a:off x="1482938" y="4732423"/>
            <a:ext cx="10344588" cy="12537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endParaRPr lang="es-ES" sz="2000" dirty="0">
              <a:solidFill>
                <a:srgbClr val="444444"/>
              </a:solidFill>
              <a:latin typeface="Arial" panose="020B0604020202020204" pitchFamily="34" charset="0"/>
              <a:cs typeface="Arial" panose="020B0604020202020204" pitchFamily="34" charset="0"/>
            </a:endParaRPr>
          </a:p>
          <a:p>
            <a:pPr algn="just"/>
            <a:r>
              <a:rPr lang="es-ES" sz="2000" i="0" dirty="0">
                <a:solidFill>
                  <a:srgbClr val="444444"/>
                </a:solidFill>
                <a:effectLst/>
                <a:latin typeface="Arial" panose="020B0604020202020204" pitchFamily="34" charset="0"/>
                <a:cs typeface="Arial" panose="020B0604020202020204" pitchFamily="34" charset="0"/>
              </a:rPr>
              <a:t>Aunque suene contradictorio, cuanto mejor es el software más tiempo hay que invertir en su mantenimiento. La principal razón es que se usará más (incluso de formas que no se habían previsto) y, por ende, habrá más propuestas de mejoras.</a:t>
            </a:r>
          </a:p>
        </p:txBody>
      </p:sp>
    </p:spTree>
    <p:extLst>
      <p:ext uri="{BB962C8B-B14F-4D97-AF65-F5344CB8AC3E}">
        <p14:creationId xmlns:p14="http://schemas.microsoft.com/office/powerpoint/2010/main" val="34009521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839261" y="1381986"/>
            <a:ext cx="9246326" cy="294265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Gobernanza ágil</a:t>
            </a:r>
          </a:p>
          <a:p>
            <a:pPr algn="just"/>
            <a:r>
              <a:rPr lang="es-ES" sz="2000" i="0" dirty="0">
                <a:solidFill>
                  <a:srgbClr val="444444"/>
                </a:solidFill>
                <a:effectLst/>
                <a:latin typeface="Arial" panose="020B0604020202020204" pitchFamily="34" charset="0"/>
                <a:cs typeface="Arial" panose="020B0604020202020204" pitchFamily="34" charset="0"/>
              </a:rPr>
              <a:t>Agile es un marco utilizado para el desarrollo de software y la gestión de proyectos. Los proyectos individuales se dividen en segmentos más pequeños y fáciles de administrar para acelerar el proceso de diseño y producir un producto de calidad lo más rápido posible. Parece una buena idea, ¿verdad? Claro que lo hace. Pero una empresa u organización no es solo un proyecto o un producto de software. Quedarse atrapado en el proceso de diseño de un proyecto puede crear una especie de visión de túnel en la que solo se considera una pequeña pieza del rompecabezas. Las organizaciones deben mirar el panorama general, el efecto general que el proceso ágil tiene en la organización. La gobernanza ágil busca alinear todos los proyectos en los que se trabaja con los objetivos de la organización.</a:t>
            </a:r>
          </a:p>
          <a:p>
            <a:pPr algn="just"/>
            <a:endParaRPr lang="es-ES" sz="2000" i="0" dirty="0">
              <a:solidFill>
                <a:srgbClr val="444444"/>
              </a:solidFill>
              <a:effectLst/>
              <a:latin typeface="Arial" panose="020B0604020202020204" pitchFamily="34" charset="0"/>
              <a:cs typeface="Arial" panose="020B0604020202020204" pitchFamily="34" charset="0"/>
            </a:endParaRPr>
          </a:p>
          <a:p>
            <a:pPr algn="just"/>
            <a:r>
              <a:rPr lang="es-ES" sz="2000" i="0" dirty="0">
                <a:solidFill>
                  <a:srgbClr val="444444"/>
                </a:solidFill>
                <a:effectLst/>
                <a:latin typeface="Arial" panose="020B0604020202020204" pitchFamily="34" charset="0"/>
                <a:cs typeface="Arial" panose="020B0604020202020204" pitchFamily="34" charset="0"/>
              </a:rPr>
              <a:t>La gobernanza ágil se trata de crear valor en toda la organización, no solo dentro de un proyecto individual. La gobernanza ágil está destinada a crear un puente entre la gestión de una organización y los equipos que están completando proyectos.</a:t>
            </a:r>
            <a:endParaRPr lang="es-CL" sz="2000" dirty="0">
              <a:solidFill>
                <a:srgbClr val="444444"/>
              </a:solidFill>
              <a:latin typeface="Arial" panose="020B0604020202020204" pitchFamily="34" charset="0"/>
              <a:cs typeface="Arial" panose="020B0604020202020204" pitchFamily="34" charset="0"/>
            </a:endParaRPr>
          </a:p>
        </p:txBody>
      </p:sp>
      <p:sp>
        <p:nvSpPr>
          <p:cNvPr id="5" name="Marcador de número de diapositiva 4">
            <a:extLst>
              <a:ext uri="{FF2B5EF4-FFF2-40B4-BE49-F238E27FC236}">
                <a16:creationId xmlns:a16="http://schemas.microsoft.com/office/drawing/2014/main" id="{061B35E3-521F-4FFE-B49C-E74BDD23E9B0}"/>
              </a:ext>
            </a:extLst>
          </p:cNvPr>
          <p:cNvSpPr>
            <a:spLocks noGrp="1"/>
          </p:cNvSpPr>
          <p:nvPr>
            <p:ph type="sldNum" sz="quarter" idx="12"/>
          </p:nvPr>
        </p:nvSpPr>
        <p:spPr/>
        <p:txBody>
          <a:bodyPr/>
          <a:lstStyle/>
          <a:p>
            <a:fld id="{808A025A-C980-4902-B187-215779B55273}" type="slidenum">
              <a:rPr lang="es-CL" smtClean="0"/>
              <a:t>210</a:t>
            </a:fld>
            <a:endParaRPr lang="es-CL"/>
          </a:p>
        </p:txBody>
      </p:sp>
      <p:sp>
        <p:nvSpPr>
          <p:cNvPr id="9" name="Título 1">
            <a:extLst>
              <a:ext uri="{FF2B5EF4-FFF2-40B4-BE49-F238E27FC236}">
                <a16:creationId xmlns:a16="http://schemas.microsoft.com/office/drawing/2014/main" id="{0DF5F21F-D314-4FF5-A7D6-D87043457263}"/>
              </a:ext>
            </a:extLst>
          </p:cNvPr>
          <p:cNvSpPr txBox="1">
            <a:spLocks/>
          </p:cNvSpPr>
          <p:nvPr/>
        </p:nvSpPr>
        <p:spPr>
          <a:xfrm>
            <a:off x="1702666" y="172026"/>
            <a:ext cx="1012357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0" i="0" dirty="0">
                <a:solidFill>
                  <a:srgbClr val="000000"/>
                </a:solidFill>
                <a:effectLst/>
                <a:latin typeface="Arial" panose="020B0604020202020204" pitchFamily="34" charset="0"/>
                <a:cs typeface="Arial" panose="020B0604020202020204" pitchFamily="34" charset="0"/>
              </a:rPr>
              <a:t>BPM (Business </a:t>
            </a:r>
            <a:r>
              <a:rPr lang="es-ES" b="0" i="0" dirty="0" err="1">
                <a:solidFill>
                  <a:srgbClr val="000000"/>
                </a:solidFill>
                <a:effectLst/>
                <a:latin typeface="Arial" panose="020B0604020202020204" pitchFamily="34" charset="0"/>
                <a:cs typeface="Arial" panose="020B0604020202020204" pitchFamily="34" charset="0"/>
              </a:rPr>
              <a:t>Process</a:t>
            </a:r>
            <a:r>
              <a:rPr lang="es-ES" b="0" i="0" dirty="0">
                <a:solidFill>
                  <a:srgbClr val="000000"/>
                </a:solidFill>
                <a:effectLst/>
                <a:latin typeface="Arial" panose="020B0604020202020204" pitchFamily="34" charset="0"/>
                <a:cs typeface="Arial" panose="020B0604020202020204" pitchFamily="34" charset="0"/>
              </a:rPr>
              <a:t> Management)</a:t>
            </a:r>
            <a:endParaRPr lang="es-C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82656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9" y="3324429"/>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2" y="2667662"/>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n-US" dirty="0"/>
              <a:t>BPMN (Business Process Model and Notation)</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211</a:t>
            </a:fld>
            <a:endParaRPr lang="es-CL"/>
          </a:p>
        </p:txBody>
      </p:sp>
    </p:spTree>
    <p:extLst>
      <p:ext uri="{BB962C8B-B14F-4D97-AF65-F5344CB8AC3E}">
        <p14:creationId xmlns:p14="http://schemas.microsoft.com/office/powerpoint/2010/main" val="1235482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87641" y="190557"/>
            <a:ext cx="1074434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b="0" i="0" dirty="0">
                <a:solidFill>
                  <a:srgbClr val="000000"/>
                </a:solidFill>
                <a:effectLst/>
                <a:latin typeface="Arial" panose="020B0604020202020204" pitchFamily="34" charset="0"/>
                <a:cs typeface="Arial" panose="020B0604020202020204" pitchFamily="34" charset="0"/>
              </a:rPr>
              <a:t>BPMN (</a:t>
            </a:r>
            <a:r>
              <a:rPr lang="en-US" sz="4000" b="0" i="0" dirty="0">
                <a:solidFill>
                  <a:srgbClr val="202124"/>
                </a:solidFill>
                <a:effectLst/>
                <a:latin typeface="arial" panose="020B0604020202020204" pitchFamily="34" charset="0"/>
              </a:rPr>
              <a:t>Business Process Model and Notation</a:t>
            </a:r>
            <a:r>
              <a:rPr lang="es-ES" sz="4000" b="0" i="0" dirty="0">
                <a:solidFill>
                  <a:srgbClr val="000000"/>
                </a:solidFill>
                <a:effectLst/>
                <a:latin typeface="Arial" panose="020B0604020202020204" pitchFamily="34" charset="0"/>
                <a:cs typeface="Arial" panose="020B0604020202020204" pitchFamily="34" charset="0"/>
              </a:rPr>
              <a:t>)</a:t>
            </a:r>
            <a:endParaRPr lang="es-CL" sz="4000"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2007186" y="1498718"/>
            <a:ext cx="9505265" cy="1769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¿Qué es una BPMN?</a:t>
            </a:r>
          </a:p>
          <a:p>
            <a:pPr algn="just"/>
            <a:r>
              <a:rPr lang="es-ES" sz="2000" i="0" dirty="0">
                <a:solidFill>
                  <a:srgbClr val="444444"/>
                </a:solidFill>
                <a:effectLst/>
                <a:latin typeface="Arial" panose="020B0604020202020204" pitchFamily="34" charset="0"/>
                <a:cs typeface="Arial" panose="020B0604020202020204" pitchFamily="34" charset="0"/>
              </a:rPr>
              <a:t>La notación del modelado de procesos de negocio (BPMN) es un método de diagrama de flujo que modela los pasos de un proceso de negocio planificado de principio a fin. Un aspecto clave de la gestión de procesos de negocio (BPM) es que representa visualmente una secuencia detallada de los flujos de información y las actividades empresariales necesarias para finalizar un proceso.</a:t>
            </a:r>
            <a:endParaRPr lang="es-CL" sz="2000" dirty="0">
              <a:solidFill>
                <a:srgbClr val="444444"/>
              </a:solidFill>
              <a:latin typeface="Arial" panose="020B0604020202020204" pitchFamily="34" charset="0"/>
              <a:cs typeface="Arial" panose="020B0604020202020204" pitchFamily="34" charset="0"/>
            </a:endParaRPr>
          </a:p>
        </p:txBody>
      </p:sp>
      <p:sp>
        <p:nvSpPr>
          <p:cNvPr id="5" name="Marcador de número de diapositiva 4">
            <a:extLst>
              <a:ext uri="{FF2B5EF4-FFF2-40B4-BE49-F238E27FC236}">
                <a16:creationId xmlns:a16="http://schemas.microsoft.com/office/drawing/2014/main" id="{061B35E3-521F-4FFE-B49C-E74BDD23E9B0}"/>
              </a:ext>
            </a:extLst>
          </p:cNvPr>
          <p:cNvSpPr>
            <a:spLocks noGrp="1"/>
          </p:cNvSpPr>
          <p:nvPr>
            <p:ph type="sldNum" sz="quarter" idx="12"/>
          </p:nvPr>
        </p:nvSpPr>
        <p:spPr/>
        <p:txBody>
          <a:bodyPr/>
          <a:lstStyle/>
          <a:p>
            <a:fld id="{808A025A-C980-4902-B187-215779B55273}" type="slidenum">
              <a:rPr lang="es-CL" smtClean="0"/>
              <a:t>212</a:t>
            </a:fld>
            <a:endParaRPr lang="es-CL"/>
          </a:p>
        </p:txBody>
      </p:sp>
      <p:pic>
        <p:nvPicPr>
          <p:cNvPr id="8" name="Imagen 7">
            <a:extLst>
              <a:ext uri="{FF2B5EF4-FFF2-40B4-BE49-F238E27FC236}">
                <a16:creationId xmlns:a16="http://schemas.microsoft.com/office/drawing/2014/main" id="{7B3AC2FD-3562-4183-AEB7-F4ABE7835A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2443" y="3326636"/>
            <a:ext cx="5294744" cy="30297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50305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87641" y="190557"/>
            <a:ext cx="1074434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b="0" i="0" dirty="0">
                <a:solidFill>
                  <a:srgbClr val="000000"/>
                </a:solidFill>
                <a:effectLst/>
                <a:latin typeface="Arial" panose="020B0604020202020204" pitchFamily="34" charset="0"/>
                <a:cs typeface="Arial" panose="020B0604020202020204" pitchFamily="34" charset="0"/>
              </a:rPr>
              <a:t>BPMN (</a:t>
            </a:r>
            <a:r>
              <a:rPr lang="en-US" sz="4000" b="0" i="0" dirty="0">
                <a:solidFill>
                  <a:srgbClr val="202124"/>
                </a:solidFill>
                <a:effectLst/>
                <a:latin typeface="arial" panose="020B0604020202020204" pitchFamily="34" charset="0"/>
              </a:rPr>
              <a:t>Business Process Model and Notation</a:t>
            </a:r>
            <a:r>
              <a:rPr lang="es-ES" sz="4000" b="0" i="0" dirty="0">
                <a:solidFill>
                  <a:srgbClr val="000000"/>
                </a:solidFill>
                <a:effectLst/>
                <a:latin typeface="Arial" panose="020B0604020202020204" pitchFamily="34" charset="0"/>
                <a:cs typeface="Arial" panose="020B0604020202020204" pitchFamily="34" charset="0"/>
              </a:rPr>
              <a:t>)</a:t>
            </a:r>
            <a:endParaRPr lang="es-CL" sz="4000"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2007186" y="1937630"/>
            <a:ext cx="9505265" cy="1769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Eventos</a:t>
            </a:r>
          </a:p>
          <a:p>
            <a:pPr algn="just"/>
            <a:r>
              <a:rPr lang="es-ES" sz="2000" i="0" dirty="0">
                <a:solidFill>
                  <a:srgbClr val="444444"/>
                </a:solidFill>
                <a:effectLst/>
                <a:latin typeface="Arial" panose="020B0604020202020204" pitchFamily="34" charset="0"/>
                <a:cs typeface="Arial" panose="020B0604020202020204" pitchFamily="34" charset="0"/>
              </a:rPr>
              <a:t>Un disparador que inicia, modifica o finaliza un proceso. Los tipos de eventos incluyen mensajes, temporizadores, errores, compensaciones, señales, cancelaciones, escalaciones, enlaces y otros. Se muestran con círculos que contienen otros símbolos en función del tipo de evento. Se clasifican como "lanzar" o "capturar", según su función.</a:t>
            </a:r>
            <a:endParaRPr lang="es-CL" sz="2000" dirty="0">
              <a:solidFill>
                <a:srgbClr val="444444"/>
              </a:solidFill>
              <a:latin typeface="Arial" panose="020B0604020202020204" pitchFamily="34" charset="0"/>
              <a:cs typeface="Arial" panose="020B0604020202020204" pitchFamily="34" charset="0"/>
            </a:endParaRPr>
          </a:p>
        </p:txBody>
      </p:sp>
      <p:sp>
        <p:nvSpPr>
          <p:cNvPr id="5" name="Marcador de número de diapositiva 4">
            <a:extLst>
              <a:ext uri="{FF2B5EF4-FFF2-40B4-BE49-F238E27FC236}">
                <a16:creationId xmlns:a16="http://schemas.microsoft.com/office/drawing/2014/main" id="{061B35E3-521F-4FFE-B49C-E74BDD23E9B0}"/>
              </a:ext>
            </a:extLst>
          </p:cNvPr>
          <p:cNvSpPr>
            <a:spLocks noGrp="1"/>
          </p:cNvSpPr>
          <p:nvPr>
            <p:ph type="sldNum" sz="quarter" idx="12"/>
          </p:nvPr>
        </p:nvSpPr>
        <p:spPr/>
        <p:txBody>
          <a:bodyPr/>
          <a:lstStyle/>
          <a:p>
            <a:fld id="{808A025A-C980-4902-B187-215779B55273}" type="slidenum">
              <a:rPr lang="es-CL" smtClean="0"/>
              <a:t>213</a:t>
            </a:fld>
            <a:endParaRPr lang="es-CL"/>
          </a:p>
        </p:txBody>
      </p:sp>
      <p:pic>
        <p:nvPicPr>
          <p:cNvPr id="9" name="Imagen 8">
            <a:extLst>
              <a:ext uri="{FF2B5EF4-FFF2-40B4-BE49-F238E27FC236}">
                <a16:creationId xmlns:a16="http://schemas.microsoft.com/office/drawing/2014/main" id="{3C6BB4F0-7861-464D-BE54-07861DE5A1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03070" y="4121225"/>
            <a:ext cx="6313490" cy="16168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contourClr>
              <a:srgbClr val="FFFFFF"/>
            </a:contourClr>
          </a:sp3d>
        </p:spPr>
      </p:pic>
    </p:spTree>
    <p:extLst>
      <p:ext uri="{BB962C8B-B14F-4D97-AF65-F5344CB8AC3E}">
        <p14:creationId xmlns:p14="http://schemas.microsoft.com/office/powerpoint/2010/main" val="25545834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87641" y="190557"/>
            <a:ext cx="1074434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b="0" i="0" dirty="0">
                <a:solidFill>
                  <a:srgbClr val="000000"/>
                </a:solidFill>
                <a:effectLst/>
                <a:latin typeface="Arial" panose="020B0604020202020204" pitchFamily="34" charset="0"/>
                <a:cs typeface="Arial" panose="020B0604020202020204" pitchFamily="34" charset="0"/>
              </a:rPr>
              <a:t>BPMN (</a:t>
            </a:r>
            <a:r>
              <a:rPr lang="en-US" sz="4000" b="0" i="0" dirty="0">
                <a:solidFill>
                  <a:srgbClr val="202124"/>
                </a:solidFill>
                <a:effectLst/>
                <a:latin typeface="arial" panose="020B0604020202020204" pitchFamily="34" charset="0"/>
              </a:rPr>
              <a:t>Business Process Model and Notation</a:t>
            </a:r>
            <a:r>
              <a:rPr lang="es-ES" sz="4000" b="0" i="0" dirty="0">
                <a:solidFill>
                  <a:srgbClr val="000000"/>
                </a:solidFill>
                <a:effectLst/>
                <a:latin typeface="Arial" panose="020B0604020202020204" pitchFamily="34" charset="0"/>
                <a:cs typeface="Arial" panose="020B0604020202020204" pitchFamily="34" charset="0"/>
              </a:rPr>
              <a:t>)</a:t>
            </a:r>
            <a:endParaRPr lang="es-CL" sz="4000"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2007186" y="2329866"/>
            <a:ext cx="9505265" cy="13298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Actividad</a:t>
            </a:r>
          </a:p>
          <a:p>
            <a:pPr algn="just"/>
            <a:r>
              <a:rPr lang="es-ES" sz="2000" i="0" dirty="0">
                <a:solidFill>
                  <a:srgbClr val="444444"/>
                </a:solidFill>
                <a:effectLst/>
                <a:latin typeface="Arial" panose="020B0604020202020204" pitchFamily="34" charset="0"/>
                <a:cs typeface="Arial" panose="020B0604020202020204" pitchFamily="34" charset="0"/>
              </a:rPr>
              <a:t>Una actividad o </a:t>
            </a:r>
            <a:r>
              <a:rPr lang="es-ES" sz="2000" b="1" i="0" dirty="0">
                <a:solidFill>
                  <a:srgbClr val="444444"/>
                </a:solidFill>
                <a:effectLst/>
                <a:latin typeface="Arial" panose="020B0604020202020204" pitchFamily="34" charset="0"/>
                <a:cs typeface="Arial" panose="020B0604020202020204" pitchFamily="34" charset="0"/>
              </a:rPr>
              <a:t>tarea</a:t>
            </a:r>
            <a:r>
              <a:rPr lang="es-ES" sz="2000" i="0" dirty="0">
                <a:solidFill>
                  <a:srgbClr val="444444"/>
                </a:solidFill>
                <a:effectLst/>
                <a:latin typeface="Arial" panose="020B0604020202020204" pitchFamily="34" charset="0"/>
                <a:cs typeface="Arial" panose="020B0604020202020204" pitchFamily="34" charset="0"/>
              </a:rPr>
              <a:t> particular llevada a cabo por una persona o sistema. Se muestra con un rectángulo con bordes redondeados. Pueden volverse más detalladas con </a:t>
            </a:r>
            <a:r>
              <a:rPr lang="es-ES" sz="2000" b="1" i="0" dirty="0">
                <a:solidFill>
                  <a:srgbClr val="444444"/>
                </a:solidFill>
                <a:effectLst/>
                <a:latin typeface="Arial" panose="020B0604020202020204" pitchFamily="34" charset="0"/>
                <a:cs typeface="Arial" panose="020B0604020202020204" pitchFamily="34" charset="0"/>
              </a:rPr>
              <a:t>subprocesos</a:t>
            </a:r>
            <a:r>
              <a:rPr lang="es-ES" sz="2000" i="0" dirty="0">
                <a:solidFill>
                  <a:srgbClr val="444444"/>
                </a:solidFill>
                <a:effectLst/>
                <a:latin typeface="Arial" panose="020B0604020202020204" pitchFamily="34" charset="0"/>
                <a:cs typeface="Arial" panose="020B0604020202020204" pitchFamily="34" charset="0"/>
              </a:rPr>
              <a:t>, bucles, compensaciones y múltiples instancias.</a:t>
            </a:r>
            <a:endParaRPr lang="es-CL" sz="2000" dirty="0">
              <a:solidFill>
                <a:srgbClr val="444444"/>
              </a:solidFill>
              <a:latin typeface="Arial" panose="020B0604020202020204" pitchFamily="34" charset="0"/>
              <a:cs typeface="Arial" panose="020B0604020202020204" pitchFamily="34" charset="0"/>
            </a:endParaRPr>
          </a:p>
        </p:txBody>
      </p:sp>
      <p:sp>
        <p:nvSpPr>
          <p:cNvPr id="5" name="Marcador de número de diapositiva 4">
            <a:extLst>
              <a:ext uri="{FF2B5EF4-FFF2-40B4-BE49-F238E27FC236}">
                <a16:creationId xmlns:a16="http://schemas.microsoft.com/office/drawing/2014/main" id="{061B35E3-521F-4FFE-B49C-E74BDD23E9B0}"/>
              </a:ext>
            </a:extLst>
          </p:cNvPr>
          <p:cNvSpPr>
            <a:spLocks noGrp="1"/>
          </p:cNvSpPr>
          <p:nvPr>
            <p:ph type="sldNum" sz="quarter" idx="12"/>
          </p:nvPr>
        </p:nvSpPr>
        <p:spPr/>
        <p:txBody>
          <a:bodyPr/>
          <a:lstStyle/>
          <a:p>
            <a:fld id="{808A025A-C980-4902-B187-215779B55273}" type="slidenum">
              <a:rPr lang="es-CL" smtClean="0"/>
              <a:t>214</a:t>
            </a:fld>
            <a:endParaRPr lang="es-CL"/>
          </a:p>
        </p:txBody>
      </p:sp>
      <p:pic>
        <p:nvPicPr>
          <p:cNvPr id="9" name="Imagen 8">
            <a:extLst>
              <a:ext uri="{FF2B5EF4-FFF2-40B4-BE49-F238E27FC236}">
                <a16:creationId xmlns:a16="http://schemas.microsoft.com/office/drawing/2014/main" id="{3C6BB4F0-7861-464D-BE54-07861DE5A1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823307" y="4143797"/>
            <a:ext cx="7873023" cy="9555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contourClr>
              <a:srgbClr val="FFFFFF"/>
            </a:contourClr>
          </a:sp3d>
        </p:spPr>
      </p:pic>
    </p:spTree>
    <p:extLst>
      <p:ext uri="{BB962C8B-B14F-4D97-AF65-F5344CB8AC3E}">
        <p14:creationId xmlns:p14="http://schemas.microsoft.com/office/powerpoint/2010/main" val="367793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87641" y="190557"/>
            <a:ext cx="1074434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b="0" i="0" dirty="0">
                <a:solidFill>
                  <a:srgbClr val="000000"/>
                </a:solidFill>
                <a:effectLst/>
                <a:latin typeface="Arial" panose="020B0604020202020204" pitchFamily="34" charset="0"/>
                <a:cs typeface="Arial" panose="020B0604020202020204" pitchFamily="34" charset="0"/>
              </a:rPr>
              <a:t>BPMN (</a:t>
            </a:r>
            <a:r>
              <a:rPr lang="en-US" sz="4000" b="0" i="0" dirty="0">
                <a:solidFill>
                  <a:srgbClr val="202124"/>
                </a:solidFill>
                <a:effectLst/>
                <a:latin typeface="arial" panose="020B0604020202020204" pitchFamily="34" charset="0"/>
              </a:rPr>
              <a:t>Business Process Model and Notation</a:t>
            </a:r>
            <a:r>
              <a:rPr lang="es-ES" sz="4000" b="0" i="0" dirty="0">
                <a:solidFill>
                  <a:srgbClr val="000000"/>
                </a:solidFill>
                <a:effectLst/>
                <a:latin typeface="Arial" panose="020B0604020202020204" pitchFamily="34" charset="0"/>
                <a:cs typeface="Arial" panose="020B0604020202020204" pitchFamily="34" charset="0"/>
              </a:rPr>
              <a:t>)</a:t>
            </a:r>
            <a:endParaRPr lang="es-CL" sz="4000"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2007182" y="1673990"/>
            <a:ext cx="9505265" cy="13298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Gateway</a:t>
            </a:r>
          </a:p>
          <a:p>
            <a:pPr algn="just"/>
            <a:r>
              <a:rPr lang="es-ES" sz="2000" i="0" dirty="0">
                <a:solidFill>
                  <a:srgbClr val="444444"/>
                </a:solidFill>
                <a:effectLst/>
                <a:latin typeface="Arial" panose="020B0604020202020204" pitchFamily="34" charset="0"/>
                <a:cs typeface="Arial" panose="020B0604020202020204" pitchFamily="34" charset="0"/>
              </a:rPr>
              <a:t>Punto decisivo que puede modificar la ruta en función de las condiciones o los eventos. Se muestran como diamantes. Pueden ser exclusivos o inclusivos, paralelos, complejos o basarse en datos o eventos.</a:t>
            </a:r>
            <a:endParaRPr lang="es-CL" sz="2000" dirty="0">
              <a:solidFill>
                <a:srgbClr val="444444"/>
              </a:solidFill>
              <a:latin typeface="Arial" panose="020B0604020202020204" pitchFamily="34" charset="0"/>
              <a:cs typeface="Arial" panose="020B0604020202020204" pitchFamily="34" charset="0"/>
            </a:endParaRPr>
          </a:p>
        </p:txBody>
      </p:sp>
      <p:sp>
        <p:nvSpPr>
          <p:cNvPr id="5" name="Marcador de número de diapositiva 4">
            <a:extLst>
              <a:ext uri="{FF2B5EF4-FFF2-40B4-BE49-F238E27FC236}">
                <a16:creationId xmlns:a16="http://schemas.microsoft.com/office/drawing/2014/main" id="{061B35E3-521F-4FFE-B49C-E74BDD23E9B0}"/>
              </a:ext>
            </a:extLst>
          </p:cNvPr>
          <p:cNvSpPr>
            <a:spLocks noGrp="1"/>
          </p:cNvSpPr>
          <p:nvPr>
            <p:ph type="sldNum" sz="quarter" idx="12"/>
          </p:nvPr>
        </p:nvSpPr>
        <p:spPr/>
        <p:txBody>
          <a:bodyPr/>
          <a:lstStyle/>
          <a:p>
            <a:fld id="{808A025A-C980-4902-B187-215779B55273}" type="slidenum">
              <a:rPr lang="es-CL" smtClean="0"/>
              <a:t>215</a:t>
            </a:fld>
            <a:endParaRPr lang="es-CL"/>
          </a:p>
        </p:txBody>
      </p:sp>
      <p:pic>
        <p:nvPicPr>
          <p:cNvPr id="9" name="Imagen 8">
            <a:extLst>
              <a:ext uri="{FF2B5EF4-FFF2-40B4-BE49-F238E27FC236}">
                <a16:creationId xmlns:a16="http://schemas.microsoft.com/office/drawing/2014/main" id="{3C6BB4F0-7861-464D-BE54-07861DE5A1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553097" y="2991745"/>
            <a:ext cx="6555385" cy="9556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contourClr>
              <a:srgbClr val="FFFFFF"/>
            </a:contourClr>
          </a:sp3d>
        </p:spPr>
      </p:pic>
      <p:sp>
        <p:nvSpPr>
          <p:cNvPr id="10" name="Título 1">
            <a:extLst>
              <a:ext uri="{FF2B5EF4-FFF2-40B4-BE49-F238E27FC236}">
                <a16:creationId xmlns:a16="http://schemas.microsoft.com/office/drawing/2014/main" id="{A6642DE9-C8C5-4B55-8FC2-0CAD8AE189A4}"/>
              </a:ext>
            </a:extLst>
          </p:cNvPr>
          <p:cNvSpPr txBox="1">
            <a:spLocks/>
          </p:cNvSpPr>
          <p:nvPr/>
        </p:nvSpPr>
        <p:spPr>
          <a:xfrm>
            <a:off x="2007181" y="4161608"/>
            <a:ext cx="9505265" cy="13298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Flujo de secuencia</a:t>
            </a:r>
          </a:p>
          <a:p>
            <a:pPr algn="just"/>
            <a:r>
              <a:rPr lang="es-ES" sz="2000" i="0" dirty="0">
                <a:solidFill>
                  <a:srgbClr val="444444"/>
                </a:solidFill>
                <a:effectLst/>
                <a:latin typeface="Arial" panose="020B0604020202020204" pitchFamily="34" charset="0"/>
                <a:cs typeface="Arial" panose="020B0604020202020204" pitchFamily="34" charset="0"/>
              </a:rPr>
              <a:t>Muestra el orden de las actividades que se realizarán. Se representa con una línea recta con una flecha. Puede mostrar un flujo condicional o un flujo predeterminado.</a:t>
            </a:r>
            <a:endParaRPr lang="es-CL" sz="2000" dirty="0">
              <a:solidFill>
                <a:srgbClr val="444444"/>
              </a:solidFill>
              <a:latin typeface="Arial" panose="020B0604020202020204" pitchFamily="34" charset="0"/>
              <a:cs typeface="Arial" panose="020B0604020202020204" pitchFamily="34" charset="0"/>
            </a:endParaRPr>
          </a:p>
        </p:txBody>
      </p:sp>
      <p:pic>
        <p:nvPicPr>
          <p:cNvPr id="11" name="Imagen 8">
            <a:extLst>
              <a:ext uri="{FF2B5EF4-FFF2-40B4-BE49-F238E27FC236}">
                <a16:creationId xmlns:a16="http://schemas.microsoft.com/office/drawing/2014/main" id="{372F18C7-1254-47DD-B5A1-D59C667E3D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01143" y="5578476"/>
            <a:ext cx="6129334" cy="3192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contourClr>
              <a:srgbClr val="FFFFFF"/>
            </a:contourClr>
          </a:sp3d>
        </p:spPr>
      </p:pic>
    </p:spTree>
    <p:extLst>
      <p:ext uri="{BB962C8B-B14F-4D97-AF65-F5344CB8AC3E}">
        <p14:creationId xmlns:p14="http://schemas.microsoft.com/office/powerpoint/2010/main" val="114403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87641" y="190557"/>
            <a:ext cx="1074434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b="0" i="0" dirty="0">
                <a:solidFill>
                  <a:srgbClr val="000000"/>
                </a:solidFill>
                <a:effectLst/>
                <a:latin typeface="Arial" panose="020B0604020202020204" pitchFamily="34" charset="0"/>
                <a:cs typeface="Arial" panose="020B0604020202020204" pitchFamily="34" charset="0"/>
              </a:rPr>
              <a:t>BPMN (</a:t>
            </a:r>
            <a:r>
              <a:rPr lang="en-US" sz="4000" b="0" i="0" dirty="0">
                <a:solidFill>
                  <a:srgbClr val="202124"/>
                </a:solidFill>
                <a:effectLst/>
                <a:latin typeface="arial" panose="020B0604020202020204" pitchFamily="34" charset="0"/>
              </a:rPr>
              <a:t>Business Process Model and Notation</a:t>
            </a:r>
            <a:r>
              <a:rPr lang="es-ES" sz="4000" b="0" i="0" dirty="0">
                <a:solidFill>
                  <a:srgbClr val="000000"/>
                </a:solidFill>
                <a:effectLst/>
                <a:latin typeface="Arial" panose="020B0604020202020204" pitchFamily="34" charset="0"/>
                <a:cs typeface="Arial" panose="020B0604020202020204" pitchFamily="34" charset="0"/>
              </a:rPr>
              <a:t>)</a:t>
            </a:r>
            <a:endParaRPr lang="es-CL" sz="4000"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2007182" y="1673990"/>
            <a:ext cx="9505265" cy="13298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Flujo de mensajes</a:t>
            </a:r>
          </a:p>
          <a:p>
            <a:pPr algn="just"/>
            <a:r>
              <a:rPr lang="es-ES" sz="2000" i="0" dirty="0">
                <a:solidFill>
                  <a:srgbClr val="444444"/>
                </a:solidFill>
                <a:effectLst/>
                <a:latin typeface="Arial" panose="020B0604020202020204" pitchFamily="34" charset="0"/>
                <a:cs typeface="Arial" panose="020B0604020202020204" pitchFamily="34" charset="0"/>
              </a:rPr>
              <a:t>Muestra mensajes que fluyen en "piscinas" o límites organizativos, como los departamentos. No debe conectar eventos o actividades dentro de una piscina. Se representa con una línea discontinua que contiene un círculo al principio y una flecha al final.</a:t>
            </a:r>
            <a:endParaRPr lang="es-CL" sz="2000" dirty="0">
              <a:solidFill>
                <a:srgbClr val="444444"/>
              </a:solidFill>
              <a:latin typeface="Arial" panose="020B0604020202020204" pitchFamily="34" charset="0"/>
              <a:cs typeface="Arial" panose="020B0604020202020204" pitchFamily="34" charset="0"/>
            </a:endParaRPr>
          </a:p>
        </p:txBody>
      </p:sp>
      <p:sp>
        <p:nvSpPr>
          <p:cNvPr id="5" name="Marcador de número de diapositiva 4">
            <a:extLst>
              <a:ext uri="{FF2B5EF4-FFF2-40B4-BE49-F238E27FC236}">
                <a16:creationId xmlns:a16="http://schemas.microsoft.com/office/drawing/2014/main" id="{061B35E3-521F-4FFE-B49C-E74BDD23E9B0}"/>
              </a:ext>
            </a:extLst>
          </p:cNvPr>
          <p:cNvSpPr>
            <a:spLocks noGrp="1"/>
          </p:cNvSpPr>
          <p:nvPr>
            <p:ph type="sldNum" sz="quarter" idx="12"/>
          </p:nvPr>
        </p:nvSpPr>
        <p:spPr/>
        <p:txBody>
          <a:bodyPr/>
          <a:lstStyle/>
          <a:p>
            <a:fld id="{808A025A-C980-4902-B187-215779B55273}" type="slidenum">
              <a:rPr lang="es-CL" smtClean="0"/>
              <a:t>216</a:t>
            </a:fld>
            <a:endParaRPr lang="es-CL"/>
          </a:p>
        </p:txBody>
      </p:sp>
      <p:pic>
        <p:nvPicPr>
          <p:cNvPr id="9" name="Imagen 8">
            <a:extLst>
              <a:ext uri="{FF2B5EF4-FFF2-40B4-BE49-F238E27FC236}">
                <a16:creationId xmlns:a16="http://schemas.microsoft.com/office/drawing/2014/main" id="{3C6BB4F0-7861-464D-BE54-07861DE5A1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892731" y="3473506"/>
            <a:ext cx="5736779" cy="4481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contourClr>
              <a:srgbClr val="FFFFFF"/>
            </a:contourClr>
          </a:sp3d>
        </p:spPr>
      </p:pic>
      <p:sp>
        <p:nvSpPr>
          <p:cNvPr id="10" name="Título 1">
            <a:extLst>
              <a:ext uri="{FF2B5EF4-FFF2-40B4-BE49-F238E27FC236}">
                <a16:creationId xmlns:a16="http://schemas.microsoft.com/office/drawing/2014/main" id="{A6642DE9-C8C5-4B55-8FC2-0CAD8AE189A4}"/>
              </a:ext>
            </a:extLst>
          </p:cNvPr>
          <p:cNvSpPr txBox="1">
            <a:spLocks/>
          </p:cNvSpPr>
          <p:nvPr/>
        </p:nvSpPr>
        <p:spPr>
          <a:xfrm>
            <a:off x="2007182" y="4287734"/>
            <a:ext cx="9505265" cy="955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Asociación</a:t>
            </a:r>
          </a:p>
          <a:p>
            <a:pPr algn="just"/>
            <a:r>
              <a:rPr lang="es-ES" sz="2000" i="0" dirty="0">
                <a:solidFill>
                  <a:srgbClr val="444444"/>
                </a:solidFill>
                <a:effectLst/>
                <a:latin typeface="Arial" panose="020B0604020202020204" pitchFamily="34" charset="0"/>
                <a:cs typeface="Arial" panose="020B0604020202020204" pitchFamily="34" charset="0"/>
              </a:rPr>
              <a:t>Se muestra con una línea punteada y asocia un artefacto o texto a un evento, actividad o puerta de enlace.</a:t>
            </a:r>
            <a:endParaRPr lang="es-CL" sz="2000" dirty="0">
              <a:solidFill>
                <a:srgbClr val="444444"/>
              </a:solidFill>
              <a:latin typeface="Arial" panose="020B0604020202020204" pitchFamily="34" charset="0"/>
              <a:cs typeface="Arial" panose="020B0604020202020204" pitchFamily="34" charset="0"/>
            </a:endParaRPr>
          </a:p>
        </p:txBody>
      </p:sp>
      <p:pic>
        <p:nvPicPr>
          <p:cNvPr id="11" name="Imagen 8">
            <a:extLst>
              <a:ext uri="{FF2B5EF4-FFF2-40B4-BE49-F238E27FC236}">
                <a16:creationId xmlns:a16="http://schemas.microsoft.com/office/drawing/2014/main" id="{372F18C7-1254-47DD-B5A1-D59C667E3D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695151" y="5479223"/>
            <a:ext cx="6129334" cy="1094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contourClr>
              <a:srgbClr val="FFFFFF"/>
            </a:contourClr>
          </a:sp3d>
        </p:spPr>
      </p:pic>
    </p:spTree>
    <p:extLst>
      <p:ext uri="{BB962C8B-B14F-4D97-AF65-F5344CB8AC3E}">
        <p14:creationId xmlns:p14="http://schemas.microsoft.com/office/powerpoint/2010/main" val="4163670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87641" y="190557"/>
            <a:ext cx="1074434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b="0" i="0" dirty="0">
                <a:solidFill>
                  <a:srgbClr val="000000"/>
                </a:solidFill>
                <a:effectLst/>
                <a:latin typeface="Arial" panose="020B0604020202020204" pitchFamily="34" charset="0"/>
                <a:cs typeface="Arial" panose="020B0604020202020204" pitchFamily="34" charset="0"/>
              </a:rPr>
              <a:t>BPMN (</a:t>
            </a:r>
            <a:r>
              <a:rPr lang="en-US" sz="4000" b="0" i="0" dirty="0">
                <a:solidFill>
                  <a:srgbClr val="202124"/>
                </a:solidFill>
                <a:effectLst/>
                <a:latin typeface="arial" panose="020B0604020202020204" pitchFamily="34" charset="0"/>
              </a:rPr>
              <a:t>Business Process Model and Notation</a:t>
            </a:r>
            <a:r>
              <a:rPr lang="es-ES" sz="4000" b="0" i="0" dirty="0">
                <a:solidFill>
                  <a:srgbClr val="000000"/>
                </a:solidFill>
                <a:effectLst/>
                <a:latin typeface="Arial" panose="020B0604020202020204" pitchFamily="34" charset="0"/>
                <a:cs typeface="Arial" panose="020B0604020202020204" pitchFamily="34" charset="0"/>
              </a:rPr>
              <a:t>)</a:t>
            </a:r>
            <a:endParaRPr lang="es-CL" sz="4000"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733006" y="1911855"/>
            <a:ext cx="5172891" cy="38967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Carril y piscina</a:t>
            </a:r>
          </a:p>
          <a:p>
            <a:pPr algn="just"/>
            <a:r>
              <a:rPr lang="es-ES" sz="2000" i="0" dirty="0">
                <a:solidFill>
                  <a:srgbClr val="444444"/>
                </a:solidFill>
                <a:effectLst/>
                <a:latin typeface="Arial" panose="020B0604020202020204" pitchFamily="34" charset="0"/>
                <a:cs typeface="Arial" panose="020B0604020202020204" pitchFamily="34" charset="0"/>
              </a:rPr>
              <a:t>Una piscina representa a los principales participantes de un proceso. Puede haber otra piscina en otra compañía o departamento, pero igual estar involucrada en el proceso.</a:t>
            </a:r>
          </a:p>
          <a:p>
            <a:pPr algn="just"/>
            <a:r>
              <a:rPr lang="es-ES" sz="2000" i="0" dirty="0">
                <a:solidFill>
                  <a:srgbClr val="444444"/>
                </a:solidFill>
                <a:effectLst/>
                <a:latin typeface="Arial" panose="020B0604020202020204" pitchFamily="34" charset="0"/>
                <a:cs typeface="Arial" panose="020B0604020202020204" pitchFamily="34" charset="0"/>
              </a:rPr>
              <a:t>Los carriles dentro de una piscina muestran las actividades y los flujos para un determinado rol o participante, definiendo quién es responsable de qué partes del proceso.</a:t>
            </a:r>
          </a:p>
        </p:txBody>
      </p:sp>
      <p:sp>
        <p:nvSpPr>
          <p:cNvPr id="5" name="Marcador de número de diapositiva 4">
            <a:extLst>
              <a:ext uri="{FF2B5EF4-FFF2-40B4-BE49-F238E27FC236}">
                <a16:creationId xmlns:a16="http://schemas.microsoft.com/office/drawing/2014/main" id="{061B35E3-521F-4FFE-B49C-E74BDD23E9B0}"/>
              </a:ext>
            </a:extLst>
          </p:cNvPr>
          <p:cNvSpPr>
            <a:spLocks noGrp="1"/>
          </p:cNvSpPr>
          <p:nvPr>
            <p:ph type="sldNum" sz="quarter" idx="12"/>
          </p:nvPr>
        </p:nvSpPr>
        <p:spPr/>
        <p:txBody>
          <a:bodyPr/>
          <a:lstStyle/>
          <a:p>
            <a:fld id="{808A025A-C980-4902-B187-215779B55273}" type="slidenum">
              <a:rPr lang="es-CL" smtClean="0"/>
              <a:t>217</a:t>
            </a:fld>
            <a:endParaRPr lang="es-CL"/>
          </a:p>
        </p:txBody>
      </p:sp>
      <p:pic>
        <p:nvPicPr>
          <p:cNvPr id="9" name="Imagen 8">
            <a:extLst>
              <a:ext uri="{FF2B5EF4-FFF2-40B4-BE49-F238E27FC236}">
                <a16:creationId xmlns:a16="http://schemas.microsoft.com/office/drawing/2014/main" id="{3C6BB4F0-7861-464D-BE54-07861DE5A1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06562" y="2384851"/>
            <a:ext cx="4570090" cy="29507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contourClr>
              <a:srgbClr val="FFFFFF"/>
            </a:contourClr>
          </a:sp3d>
        </p:spPr>
      </p:pic>
    </p:spTree>
    <p:extLst>
      <p:ext uri="{BB962C8B-B14F-4D97-AF65-F5344CB8AC3E}">
        <p14:creationId xmlns:p14="http://schemas.microsoft.com/office/powerpoint/2010/main" val="5474431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87641" y="190557"/>
            <a:ext cx="1074434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b="0" i="0" dirty="0">
                <a:solidFill>
                  <a:srgbClr val="000000"/>
                </a:solidFill>
                <a:effectLst/>
                <a:latin typeface="Arial" panose="020B0604020202020204" pitchFamily="34" charset="0"/>
                <a:cs typeface="Arial" panose="020B0604020202020204" pitchFamily="34" charset="0"/>
              </a:rPr>
              <a:t>BPMN (</a:t>
            </a:r>
            <a:r>
              <a:rPr lang="en-US" sz="4000" b="0" i="0" dirty="0">
                <a:solidFill>
                  <a:srgbClr val="202124"/>
                </a:solidFill>
                <a:effectLst/>
                <a:latin typeface="arial" panose="020B0604020202020204" pitchFamily="34" charset="0"/>
              </a:rPr>
              <a:t>Business Process Model and Notation</a:t>
            </a:r>
            <a:r>
              <a:rPr lang="es-ES" sz="4000" b="0" i="0" dirty="0">
                <a:solidFill>
                  <a:srgbClr val="000000"/>
                </a:solidFill>
                <a:effectLst/>
                <a:latin typeface="Arial" panose="020B0604020202020204" pitchFamily="34" charset="0"/>
                <a:cs typeface="Arial" panose="020B0604020202020204" pitchFamily="34" charset="0"/>
              </a:rPr>
              <a:t>)</a:t>
            </a:r>
            <a:endParaRPr lang="es-CL" sz="4000"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733006" y="1911855"/>
            <a:ext cx="9927771" cy="21115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Artefacto</a:t>
            </a:r>
          </a:p>
          <a:p>
            <a:pPr algn="just"/>
            <a:r>
              <a:rPr lang="es-ES" sz="2000" i="0" dirty="0">
                <a:solidFill>
                  <a:srgbClr val="444444"/>
                </a:solidFill>
                <a:effectLst/>
                <a:latin typeface="Arial" panose="020B0604020202020204" pitchFamily="34" charset="0"/>
                <a:cs typeface="Arial" panose="020B0604020202020204" pitchFamily="34" charset="0"/>
              </a:rPr>
              <a:t>Información adicional que los desarrolladores agregan para aportar el nivel necesario de detalle al diagrama. Hay tres tipos de artefactos:</a:t>
            </a:r>
          </a:p>
          <a:p>
            <a:pPr marL="342900" indent="-342900" algn="just">
              <a:buFont typeface="Arial" panose="020B0604020202020204" pitchFamily="34" charset="0"/>
              <a:buChar char="•"/>
            </a:pPr>
            <a:r>
              <a:rPr lang="es-ES" sz="2000" b="1" i="0" dirty="0">
                <a:solidFill>
                  <a:srgbClr val="444444"/>
                </a:solidFill>
                <a:effectLst/>
                <a:latin typeface="Arial" panose="020B0604020202020204" pitchFamily="34" charset="0"/>
                <a:cs typeface="Arial" panose="020B0604020202020204" pitchFamily="34" charset="0"/>
              </a:rPr>
              <a:t>Objeto de datos:</a:t>
            </a:r>
            <a:r>
              <a:rPr lang="es-ES" sz="2000" i="0" dirty="0">
                <a:solidFill>
                  <a:srgbClr val="444444"/>
                </a:solidFill>
                <a:effectLst/>
                <a:latin typeface="Arial" panose="020B0604020202020204" pitchFamily="34" charset="0"/>
                <a:cs typeface="Arial" panose="020B0604020202020204" pitchFamily="34" charset="0"/>
              </a:rPr>
              <a:t> Muestra los datos necesarios para una actividad.</a:t>
            </a:r>
          </a:p>
          <a:p>
            <a:pPr marL="342900" indent="-342900" algn="just">
              <a:buFont typeface="Arial" panose="020B0604020202020204" pitchFamily="34" charset="0"/>
              <a:buChar char="•"/>
            </a:pPr>
            <a:r>
              <a:rPr lang="es-ES" sz="2000" b="1" i="0" dirty="0">
                <a:solidFill>
                  <a:srgbClr val="444444"/>
                </a:solidFill>
                <a:effectLst/>
                <a:latin typeface="Arial" panose="020B0604020202020204" pitchFamily="34" charset="0"/>
                <a:cs typeface="Arial" panose="020B0604020202020204" pitchFamily="34" charset="0"/>
              </a:rPr>
              <a:t>Grupo:</a:t>
            </a:r>
            <a:r>
              <a:rPr lang="es-ES" sz="2000" i="0" dirty="0">
                <a:solidFill>
                  <a:srgbClr val="444444"/>
                </a:solidFill>
                <a:effectLst/>
                <a:latin typeface="Arial" panose="020B0604020202020204" pitchFamily="34" charset="0"/>
                <a:cs typeface="Arial" panose="020B0604020202020204" pitchFamily="34" charset="0"/>
              </a:rPr>
              <a:t> Muestra una agrupación lógica de actividades, pero no cambia el flujo del diagrama.</a:t>
            </a:r>
          </a:p>
          <a:p>
            <a:pPr marL="342900" indent="-342900" algn="just">
              <a:buFont typeface="Arial" panose="020B0604020202020204" pitchFamily="34" charset="0"/>
              <a:buChar char="•"/>
            </a:pPr>
            <a:r>
              <a:rPr lang="es-ES" sz="2000" b="1" i="0" dirty="0">
                <a:solidFill>
                  <a:srgbClr val="444444"/>
                </a:solidFill>
                <a:effectLst/>
                <a:latin typeface="Arial" panose="020B0604020202020204" pitchFamily="34" charset="0"/>
                <a:cs typeface="Arial" panose="020B0604020202020204" pitchFamily="34" charset="0"/>
              </a:rPr>
              <a:t>Anotación:</a:t>
            </a:r>
            <a:r>
              <a:rPr lang="es-ES" sz="2000" i="0" dirty="0">
                <a:solidFill>
                  <a:srgbClr val="444444"/>
                </a:solidFill>
                <a:effectLst/>
                <a:latin typeface="Arial" panose="020B0604020202020204" pitchFamily="34" charset="0"/>
                <a:cs typeface="Arial" panose="020B0604020202020204" pitchFamily="34" charset="0"/>
              </a:rPr>
              <a:t> brinda una explicación más completa de una parte del diagrama.</a:t>
            </a:r>
          </a:p>
        </p:txBody>
      </p:sp>
      <p:sp>
        <p:nvSpPr>
          <p:cNvPr id="5" name="Marcador de número de diapositiva 4">
            <a:extLst>
              <a:ext uri="{FF2B5EF4-FFF2-40B4-BE49-F238E27FC236}">
                <a16:creationId xmlns:a16="http://schemas.microsoft.com/office/drawing/2014/main" id="{061B35E3-521F-4FFE-B49C-E74BDD23E9B0}"/>
              </a:ext>
            </a:extLst>
          </p:cNvPr>
          <p:cNvSpPr>
            <a:spLocks noGrp="1"/>
          </p:cNvSpPr>
          <p:nvPr>
            <p:ph type="sldNum" sz="quarter" idx="12"/>
          </p:nvPr>
        </p:nvSpPr>
        <p:spPr/>
        <p:txBody>
          <a:bodyPr/>
          <a:lstStyle/>
          <a:p>
            <a:fld id="{808A025A-C980-4902-B187-215779B55273}" type="slidenum">
              <a:rPr lang="es-CL" smtClean="0"/>
              <a:t>218</a:t>
            </a:fld>
            <a:endParaRPr lang="es-CL"/>
          </a:p>
        </p:txBody>
      </p:sp>
      <p:pic>
        <p:nvPicPr>
          <p:cNvPr id="9" name="Imagen 8">
            <a:extLst>
              <a:ext uri="{FF2B5EF4-FFF2-40B4-BE49-F238E27FC236}">
                <a16:creationId xmlns:a16="http://schemas.microsoft.com/office/drawing/2014/main" id="{3C6BB4F0-7861-464D-BE54-07861DE5A1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988257" y="4208889"/>
            <a:ext cx="5416999" cy="1354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contourClr>
              <a:srgbClr val="FFFFFF"/>
            </a:contourClr>
          </a:sp3d>
        </p:spPr>
      </p:pic>
    </p:spTree>
    <p:extLst>
      <p:ext uri="{BB962C8B-B14F-4D97-AF65-F5344CB8AC3E}">
        <p14:creationId xmlns:p14="http://schemas.microsoft.com/office/powerpoint/2010/main" val="17804885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87641" y="190557"/>
            <a:ext cx="1074434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b="0" i="0" dirty="0">
                <a:solidFill>
                  <a:srgbClr val="000000"/>
                </a:solidFill>
                <a:effectLst/>
                <a:latin typeface="Arial" panose="020B0604020202020204" pitchFamily="34" charset="0"/>
                <a:cs typeface="Arial" panose="020B0604020202020204" pitchFamily="34" charset="0"/>
              </a:rPr>
              <a:t>BPMN (</a:t>
            </a:r>
            <a:r>
              <a:rPr lang="en-US" sz="4000" b="0" i="0" dirty="0">
                <a:solidFill>
                  <a:srgbClr val="202124"/>
                </a:solidFill>
                <a:effectLst/>
                <a:latin typeface="arial" panose="020B0604020202020204" pitchFamily="34" charset="0"/>
              </a:rPr>
              <a:t>Business Process Model and Notation</a:t>
            </a:r>
            <a:r>
              <a:rPr lang="es-ES" sz="4000" b="0" i="0" dirty="0">
                <a:solidFill>
                  <a:srgbClr val="000000"/>
                </a:solidFill>
                <a:effectLst/>
                <a:latin typeface="Arial" panose="020B0604020202020204" pitchFamily="34" charset="0"/>
                <a:cs typeface="Arial" panose="020B0604020202020204" pitchFamily="34" charset="0"/>
              </a:rPr>
              <a:t>)</a:t>
            </a:r>
            <a:endParaRPr lang="es-CL" sz="4000"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732870" y="1428102"/>
            <a:ext cx="9927771" cy="12271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Ejemplo:</a:t>
            </a:r>
          </a:p>
          <a:p>
            <a:pPr algn="just"/>
            <a:r>
              <a:rPr lang="es-ES" sz="2000" i="0" dirty="0">
                <a:solidFill>
                  <a:srgbClr val="444444"/>
                </a:solidFill>
                <a:effectLst/>
                <a:latin typeface="Arial" panose="020B0604020202020204" pitchFamily="34" charset="0"/>
                <a:cs typeface="Arial" panose="020B0604020202020204" pitchFamily="34" charset="0"/>
              </a:rPr>
              <a:t>Los procesos de </a:t>
            </a:r>
            <a:r>
              <a:rPr lang="es-ES" sz="2000" i="0" dirty="0" err="1">
                <a:solidFill>
                  <a:srgbClr val="444444"/>
                </a:solidFill>
                <a:effectLst/>
                <a:latin typeface="Arial" panose="020B0604020202020204" pitchFamily="34" charset="0"/>
                <a:cs typeface="Arial" panose="020B0604020202020204" pitchFamily="34" charset="0"/>
              </a:rPr>
              <a:t>service</a:t>
            </a:r>
            <a:r>
              <a:rPr lang="es-ES" sz="2000" i="0" dirty="0">
                <a:solidFill>
                  <a:srgbClr val="444444"/>
                </a:solidFill>
                <a:effectLst/>
                <a:latin typeface="Arial" panose="020B0604020202020204" pitchFamily="34" charset="0"/>
                <a:cs typeface="Arial" panose="020B0604020202020204" pitchFamily="34" charset="0"/>
              </a:rPr>
              <a:t> </a:t>
            </a:r>
            <a:r>
              <a:rPr lang="es-ES" sz="2000" i="0" dirty="0" err="1">
                <a:solidFill>
                  <a:srgbClr val="444444"/>
                </a:solidFill>
                <a:effectLst/>
                <a:latin typeface="Arial" panose="020B0604020202020204" pitchFamily="34" charset="0"/>
                <a:cs typeface="Arial" panose="020B0604020202020204" pitchFamily="34" charset="0"/>
              </a:rPr>
              <a:t>desk</a:t>
            </a:r>
            <a:r>
              <a:rPr lang="es-ES" sz="2000" i="0" dirty="0">
                <a:solidFill>
                  <a:srgbClr val="444444"/>
                </a:solidFill>
                <a:effectLst/>
                <a:latin typeface="Arial" panose="020B0604020202020204" pitchFamily="34" charset="0"/>
                <a:cs typeface="Arial" panose="020B0604020202020204" pitchFamily="34" charset="0"/>
              </a:rPr>
              <a:t> se utilizan mucho en las empresas de servicios de tecnología y su objetivo es apoyar y responder a las llamadas de los clientes internos y externos.</a:t>
            </a:r>
          </a:p>
        </p:txBody>
      </p:sp>
      <p:sp>
        <p:nvSpPr>
          <p:cNvPr id="5" name="Marcador de número de diapositiva 4">
            <a:extLst>
              <a:ext uri="{FF2B5EF4-FFF2-40B4-BE49-F238E27FC236}">
                <a16:creationId xmlns:a16="http://schemas.microsoft.com/office/drawing/2014/main" id="{061B35E3-521F-4FFE-B49C-E74BDD23E9B0}"/>
              </a:ext>
            </a:extLst>
          </p:cNvPr>
          <p:cNvSpPr>
            <a:spLocks noGrp="1"/>
          </p:cNvSpPr>
          <p:nvPr>
            <p:ph type="sldNum" sz="quarter" idx="12"/>
          </p:nvPr>
        </p:nvSpPr>
        <p:spPr/>
        <p:txBody>
          <a:bodyPr/>
          <a:lstStyle/>
          <a:p>
            <a:fld id="{808A025A-C980-4902-B187-215779B55273}" type="slidenum">
              <a:rPr lang="es-CL" smtClean="0"/>
              <a:t>219</a:t>
            </a:fld>
            <a:endParaRPr lang="es-CL"/>
          </a:p>
        </p:txBody>
      </p:sp>
      <p:pic>
        <p:nvPicPr>
          <p:cNvPr id="9" name="Imagen 8">
            <a:extLst>
              <a:ext uri="{FF2B5EF4-FFF2-40B4-BE49-F238E27FC236}">
                <a16:creationId xmlns:a16="http://schemas.microsoft.com/office/drawing/2014/main" id="{3C6BB4F0-7861-464D-BE54-07861DE5A1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54683" y="2786979"/>
            <a:ext cx="8140048" cy="36797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contourClr>
              <a:srgbClr val="FFFFFF"/>
            </a:contourClr>
          </a:sp3d>
        </p:spPr>
      </p:pic>
    </p:spTree>
    <p:extLst>
      <p:ext uri="{BB962C8B-B14F-4D97-AF65-F5344CB8AC3E}">
        <p14:creationId xmlns:p14="http://schemas.microsoft.com/office/powerpoint/2010/main" val="4042369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515152" y="170015"/>
            <a:ext cx="10489332"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b="0" i="0" dirty="0">
                <a:solidFill>
                  <a:srgbClr val="000000"/>
                </a:solidFill>
                <a:effectLst/>
                <a:latin typeface="Montserrat" panose="00000500000000000000" pitchFamily="2" charset="0"/>
              </a:rPr>
              <a:t>Tipos de organizaciones Económicas</a:t>
            </a: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2754624" y="2090314"/>
            <a:ext cx="8010389" cy="20106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i="0" dirty="0">
                <a:solidFill>
                  <a:srgbClr val="444444"/>
                </a:solidFill>
                <a:effectLst/>
                <a:latin typeface="Arial" panose="020B0604020202020204" pitchFamily="34" charset="0"/>
                <a:cs typeface="Arial" panose="020B0604020202020204" pitchFamily="34" charset="0"/>
              </a:rPr>
              <a:t>Al hablar de organizaciones económicas comúnmente se piensa sólo en aquellas cuyo objetivo final es la generación de utilidades, pero en realidad existen organizaciones cuyos objetivos no se limitan a ese esquema.</a:t>
            </a:r>
          </a:p>
          <a:p>
            <a:pPr algn="just"/>
            <a:r>
              <a:rPr lang="es-ES" sz="2000" i="0" dirty="0">
                <a:solidFill>
                  <a:srgbClr val="444444"/>
                </a:solidFill>
                <a:effectLst/>
                <a:latin typeface="Arial" panose="020B0604020202020204" pitchFamily="34" charset="0"/>
                <a:cs typeface="Arial" panose="020B0604020202020204" pitchFamily="34" charset="0"/>
              </a:rPr>
              <a:t>A continuación las características de tres tipos de organizaciones económicas que juegan un papel relevante dentro de la actividad económica de un país: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22</a:t>
            </a:fld>
            <a:endParaRPr lang="es-CL"/>
          </a:p>
        </p:txBody>
      </p:sp>
      <p:sp>
        <p:nvSpPr>
          <p:cNvPr id="10" name="Título 1">
            <a:extLst>
              <a:ext uri="{FF2B5EF4-FFF2-40B4-BE49-F238E27FC236}">
                <a16:creationId xmlns:a16="http://schemas.microsoft.com/office/drawing/2014/main" id="{FFA51DC6-3FD7-40E6-9D54-CAC0E6E0A148}"/>
              </a:ext>
            </a:extLst>
          </p:cNvPr>
          <p:cNvSpPr txBox="1">
            <a:spLocks/>
          </p:cNvSpPr>
          <p:nvPr/>
        </p:nvSpPr>
        <p:spPr>
          <a:xfrm>
            <a:off x="2754624" y="4484378"/>
            <a:ext cx="4431267" cy="9743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Organizaciones empresariales</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Organizaciones sociales</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Organizaciones gubernamentales</a:t>
            </a:r>
            <a:endParaRPr lang="es-ES" sz="2000" i="0" dirty="0">
              <a:solidFill>
                <a:srgbClr val="44444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2171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87641" y="190557"/>
            <a:ext cx="1074434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b="0" i="0" dirty="0">
                <a:solidFill>
                  <a:srgbClr val="000000"/>
                </a:solidFill>
                <a:effectLst/>
                <a:latin typeface="Arial" panose="020B0604020202020204" pitchFamily="34" charset="0"/>
                <a:cs typeface="Arial" panose="020B0604020202020204" pitchFamily="34" charset="0"/>
              </a:rPr>
              <a:t>BPMN (</a:t>
            </a:r>
            <a:r>
              <a:rPr lang="en-US" sz="4000" b="0" i="0" dirty="0">
                <a:solidFill>
                  <a:srgbClr val="202124"/>
                </a:solidFill>
                <a:effectLst/>
                <a:latin typeface="arial" panose="020B0604020202020204" pitchFamily="34" charset="0"/>
              </a:rPr>
              <a:t>Business Process Model and Notation</a:t>
            </a:r>
            <a:r>
              <a:rPr lang="es-ES" sz="4000" b="0" i="0" dirty="0">
                <a:solidFill>
                  <a:srgbClr val="000000"/>
                </a:solidFill>
                <a:effectLst/>
                <a:latin typeface="Arial" panose="020B0604020202020204" pitchFamily="34" charset="0"/>
                <a:cs typeface="Arial" panose="020B0604020202020204" pitchFamily="34" charset="0"/>
              </a:rPr>
              <a:t>)</a:t>
            </a:r>
            <a:endParaRPr lang="es-CL" sz="4000"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732870" y="1428101"/>
            <a:ext cx="9927771" cy="9017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Ejemplo:</a:t>
            </a:r>
          </a:p>
          <a:p>
            <a:pPr algn="just"/>
            <a:r>
              <a:rPr lang="es-ES" sz="2000" i="0" dirty="0">
                <a:solidFill>
                  <a:srgbClr val="444444"/>
                </a:solidFill>
                <a:effectLst/>
                <a:latin typeface="Arial" panose="020B0604020202020204" pitchFamily="34" charset="0"/>
                <a:cs typeface="Arial" panose="020B0604020202020204" pitchFamily="34" charset="0"/>
              </a:rPr>
              <a:t>Los procesos que una empresa realiza para enviar a sus trabajadores a terreno es la reservación de un viaje y alojamiento para ellos tal como se ve a continuación.</a:t>
            </a:r>
          </a:p>
        </p:txBody>
      </p:sp>
      <p:sp>
        <p:nvSpPr>
          <p:cNvPr id="5" name="Marcador de número de diapositiva 4">
            <a:extLst>
              <a:ext uri="{FF2B5EF4-FFF2-40B4-BE49-F238E27FC236}">
                <a16:creationId xmlns:a16="http://schemas.microsoft.com/office/drawing/2014/main" id="{061B35E3-521F-4FFE-B49C-E74BDD23E9B0}"/>
              </a:ext>
            </a:extLst>
          </p:cNvPr>
          <p:cNvSpPr>
            <a:spLocks noGrp="1"/>
          </p:cNvSpPr>
          <p:nvPr>
            <p:ph type="sldNum" sz="quarter" idx="12"/>
          </p:nvPr>
        </p:nvSpPr>
        <p:spPr/>
        <p:txBody>
          <a:bodyPr/>
          <a:lstStyle/>
          <a:p>
            <a:fld id="{808A025A-C980-4902-B187-215779B55273}" type="slidenum">
              <a:rPr lang="es-CL" smtClean="0"/>
              <a:t>220</a:t>
            </a:fld>
            <a:endParaRPr lang="es-CL"/>
          </a:p>
        </p:txBody>
      </p:sp>
      <p:pic>
        <p:nvPicPr>
          <p:cNvPr id="9" name="Imagen 8">
            <a:extLst>
              <a:ext uri="{FF2B5EF4-FFF2-40B4-BE49-F238E27FC236}">
                <a16:creationId xmlns:a16="http://schemas.microsoft.com/office/drawing/2014/main" id="{3C6BB4F0-7861-464D-BE54-07861DE5A1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202703" y="2444263"/>
            <a:ext cx="7243581" cy="40224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contourClr>
              <a:srgbClr val="FFFFFF"/>
            </a:contourClr>
          </a:sp3d>
        </p:spPr>
      </p:pic>
    </p:spTree>
    <p:extLst>
      <p:ext uri="{BB962C8B-B14F-4D97-AF65-F5344CB8AC3E}">
        <p14:creationId xmlns:p14="http://schemas.microsoft.com/office/powerpoint/2010/main" val="4062284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87641" y="190557"/>
            <a:ext cx="1074434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b="0" i="0" dirty="0">
                <a:solidFill>
                  <a:srgbClr val="000000"/>
                </a:solidFill>
                <a:effectLst/>
                <a:latin typeface="Arial" panose="020B0604020202020204" pitchFamily="34" charset="0"/>
                <a:cs typeface="Arial" panose="020B0604020202020204" pitchFamily="34" charset="0"/>
              </a:rPr>
              <a:t>BPMN (</a:t>
            </a:r>
            <a:r>
              <a:rPr lang="en-US" sz="4000" b="0" i="0" dirty="0">
                <a:solidFill>
                  <a:srgbClr val="202124"/>
                </a:solidFill>
                <a:effectLst/>
                <a:latin typeface="arial" panose="020B0604020202020204" pitchFamily="34" charset="0"/>
              </a:rPr>
              <a:t>Business Process Model and Notation</a:t>
            </a:r>
            <a:r>
              <a:rPr lang="es-ES" sz="4000" b="0" i="0" dirty="0">
                <a:solidFill>
                  <a:srgbClr val="000000"/>
                </a:solidFill>
                <a:effectLst/>
                <a:latin typeface="Arial" panose="020B0604020202020204" pitchFamily="34" charset="0"/>
                <a:cs typeface="Arial" panose="020B0604020202020204" pitchFamily="34" charset="0"/>
              </a:rPr>
              <a:t>)</a:t>
            </a:r>
            <a:endParaRPr lang="es-CL" sz="4000"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732870" y="1428101"/>
            <a:ext cx="9927771" cy="9017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Ejemplo:</a:t>
            </a:r>
          </a:p>
          <a:p>
            <a:pPr algn="just"/>
            <a:r>
              <a:rPr lang="es-ES" sz="2000" i="0" dirty="0">
                <a:solidFill>
                  <a:srgbClr val="444444"/>
                </a:solidFill>
                <a:effectLst/>
                <a:latin typeface="Arial" panose="020B0604020202020204" pitchFamily="34" charset="0"/>
                <a:cs typeface="Arial" panose="020B0604020202020204" pitchFamily="34" charset="0"/>
              </a:rPr>
              <a:t>La solicitud de rembolso o rendición de gastos conlleva una serie de pasos que pueden ser graficados a continuación.</a:t>
            </a:r>
          </a:p>
        </p:txBody>
      </p:sp>
      <p:sp>
        <p:nvSpPr>
          <p:cNvPr id="5" name="Marcador de número de diapositiva 4">
            <a:extLst>
              <a:ext uri="{FF2B5EF4-FFF2-40B4-BE49-F238E27FC236}">
                <a16:creationId xmlns:a16="http://schemas.microsoft.com/office/drawing/2014/main" id="{061B35E3-521F-4FFE-B49C-E74BDD23E9B0}"/>
              </a:ext>
            </a:extLst>
          </p:cNvPr>
          <p:cNvSpPr>
            <a:spLocks noGrp="1"/>
          </p:cNvSpPr>
          <p:nvPr>
            <p:ph type="sldNum" sz="quarter" idx="12"/>
          </p:nvPr>
        </p:nvSpPr>
        <p:spPr/>
        <p:txBody>
          <a:bodyPr/>
          <a:lstStyle/>
          <a:p>
            <a:fld id="{808A025A-C980-4902-B187-215779B55273}" type="slidenum">
              <a:rPr lang="es-CL" smtClean="0"/>
              <a:t>221</a:t>
            </a:fld>
            <a:endParaRPr lang="es-CL"/>
          </a:p>
        </p:txBody>
      </p:sp>
      <p:pic>
        <p:nvPicPr>
          <p:cNvPr id="9" name="Imagen 8">
            <a:extLst>
              <a:ext uri="{FF2B5EF4-FFF2-40B4-BE49-F238E27FC236}">
                <a16:creationId xmlns:a16="http://schemas.microsoft.com/office/drawing/2014/main" id="{3C6BB4F0-7861-464D-BE54-07861DE5A1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389379" y="2444263"/>
            <a:ext cx="6870229" cy="40224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contourClr>
              <a:srgbClr val="FFFFFF"/>
            </a:contourClr>
          </a:sp3d>
        </p:spPr>
      </p:pic>
    </p:spTree>
    <p:extLst>
      <p:ext uri="{BB962C8B-B14F-4D97-AF65-F5344CB8AC3E}">
        <p14:creationId xmlns:p14="http://schemas.microsoft.com/office/powerpoint/2010/main" val="1193148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3ECE0C-CF4A-4B5D-9581-B3D37D71F11F}"/>
              </a:ext>
            </a:extLst>
          </p:cNvPr>
          <p:cNvSpPr>
            <a:spLocks noGrp="1"/>
          </p:cNvSpPr>
          <p:nvPr>
            <p:ph type="ctrTitle"/>
          </p:nvPr>
        </p:nvSpPr>
        <p:spPr>
          <a:xfrm>
            <a:off x="5535324" y="2043402"/>
            <a:ext cx="1121352" cy="826798"/>
          </a:xfrm>
        </p:spPr>
        <p:txBody>
          <a:bodyPr>
            <a:normAutofit fontScale="90000"/>
          </a:bodyPr>
          <a:lstStyle/>
          <a:p>
            <a:r>
              <a:rPr lang="es-ES" dirty="0"/>
              <a:t>Fin</a:t>
            </a:r>
            <a:endParaRPr lang="es-CL" dirty="0"/>
          </a:p>
        </p:txBody>
      </p:sp>
      <p:sp>
        <p:nvSpPr>
          <p:cNvPr id="3" name="Subtítulo 2">
            <a:extLst>
              <a:ext uri="{FF2B5EF4-FFF2-40B4-BE49-F238E27FC236}">
                <a16:creationId xmlns:a16="http://schemas.microsoft.com/office/drawing/2014/main" id="{78E59C21-8C39-4B07-BEB9-377F5ECEA0AC}"/>
              </a:ext>
            </a:extLst>
          </p:cNvPr>
          <p:cNvSpPr>
            <a:spLocks noGrp="1"/>
          </p:cNvSpPr>
          <p:nvPr>
            <p:ph type="subTitle" idx="1"/>
          </p:nvPr>
        </p:nvSpPr>
        <p:spPr>
          <a:xfrm>
            <a:off x="5481782" y="3562784"/>
            <a:ext cx="1228436" cy="425017"/>
          </a:xfrm>
        </p:spPr>
        <p:txBody>
          <a:bodyPr/>
          <a:lstStyle/>
          <a:p>
            <a:r>
              <a:rPr lang="es-ES" dirty="0"/>
              <a:t>¡</a:t>
            </a:r>
            <a:r>
              <a:rPr lang="es-ES" dirty="0" err="1"/>
              <a:t>Caput</a:t>
            </a:r>
            <a:r>
              <a:rPr lang="es-ES" dirty="0"/>
              <a:t>!</a:t>
            </a:r>
            <a:endParaRPr lang="es-CL" dirty="0"/>
          </a:p>
        </p:txBody>
      </p:sp>
      <p:sp>
        <p:nvSpPr>
          <p:cNvPr id="4" name="Marcador de número de diapositiva 3">
            <a:extLst>
              <a:ext uri="{FF2B5EF4-FFF2-40B4-BE49-F238E27FC236}">
                <a16:creationId xmlns:a16="http://schemas.microsoft.com/office/drawing/2014/main" id="{52615F7C-5E7E-41C6-92B4-E8A5CAD86BB9}"/>
              </a:ext>
            </a:extLst>
          </p:cNvPr>
          <p:cNvSpPr>
            <a:spLocks noGrp="1"/>
          </p:cNvSpPr>
          <p:nvPr>
            <p:ph type="sldNum" sz="quarter" idx="12"/>
          </p:nvPr>
        </p:nvSpPr>
        <p:spPr/>
        <p:txBody>
          <a:bodyPr/>
          <a:lstStyle/>
          <a:p>
            <a:fld id="{808A025A-C980-4902-B187-215779B55273}" type="slidenum">
              <a:rPr lang="es-CL" smtClean="0"/>
              <a:t>222</a:t>
            </a:fld>
            <a:endParaRPr lang="es-CL"/>
          </a:p>
        </p:txBody>
      </p:sp>
    </p:spTree>
    <p:extLst>
      <p:ext uri="{BB962C8B-B14F-4D97-AF65-F5344CB8AC3E}">
        <p14:creationId xmlns:p14="http://schemas.microsoft.com/office/powerpoint/2010/main" val="1611918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470237" y="1782516"/>
            <a:ext cx="4995218" cy="25585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Organizaciones empresariales</a:t>
            </a:r>
          </a:p>
          <a:p>
            <a:pPr algn="just"/>
            <a:r>
              <a:rPr lang="es-ES" sz="2000" i="0" dirty="0">
                <a:solidFill>
                  <a:srgbClr val="444444"/>
                </a:solidFill>
                <a:effectLst/>
                <a:latin typeface="Arial" panose="020B0604020202020204" pitchFamily="34" charset="0"/>
                <a:cs typeface="Arial" panose="020B0604020202020204" pitchFamily="34" charset="0"/>
              </a:rPr>
              <a:t>su objetivo es la prestación de servicios o la manufactura y/o comercialización de mercancías a sus clientes, actividad que les proporciona un beneficio conocido como utilidad.</a:t>
            </a:r>
          </a:p>
          <a:p>
            <a:pPr algn="just"/>
            <a:r>
              <a:rPr lang="es-ES" sz="2000" i="0" dirty="0">
                <a:solidFill>
                  <a:srgbClr val="444444"/>
                </a:solidFill>
                <a:effectLst/>
                <a:latin typeface="Arial" panose="020B0604020202020204" pitchFamily="34" charset="0"/>
                <a:cs typeface="Arial" panose="020B0604020202020204" pitchFamily="34" charset="0"/>
              </a:rPr>
              <a:t>Estas organizaciones económicas son muy conocidas debido a que son las más numerosas.</a:t>
            </a:r>
          </a:p>
        </p:txBody>
      </p:sp>
      <p:pic>
        <p:nvPicPr>
          <p:cNvPr id="9" name="Imagen 8">
            <a:extLst>
              <a:ext uri="{FF2B5EF4-FFF2-40B4-BE49-F238E27FC236}">
                <a16:creationId xmlns:a16="http://schemas.microsoft.com/office/drawing/2014/main" id="{1FCF6F56-B4B9-4461-9CAE-4D2754A231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08769" y="1754808"/>
            <a:ext cx="5551131" cy="4379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23</a:t>
            </a:fld>
            <a:endParaRPr lang="es-CL"/>
          </a:p>
        </p:txBody>
      </p:sp>
      <p:sp>
        <p:nvSpPr>
          <p:cNvPr id="11" name="Título 1">
            <a:extLst>
              <a:ext uri="{FF2B5EF4-FFF2-40B4-BE49-F238E27FC236}">
                <a16:creationId xmlns:a16="http://schemas.microsoft.com/office/drawing/2014/main" id="{60960A4B-6BDC-4E7C-B976-06F0F1297519}"/>
              </a:ext>
            </a:extLst>
          </p:cNvPr>
          <p:cNvSpPr txBox="1">
            <a:spLocks/>
          </p:cNvSpPr>
          <p:nvPr/>
        </p:nvSpPr>
        <p:spPr>
          <a:xfrm>
            <a:off x="1515152" y="170015"/>
            <a:ext cx="10489332"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b="0" i="0" dirty="0">
                <a:solidFill>
                  <a:srgbClr val="000000"/>
                </a:solidFill>
                <a:effectLst/>
                <a:latin typeface="Montserrat" panose="00000500000000000000" pitchFamily="2" charset="0"/>
              </a:rPr>
              <a:t>Tipos de organizaciones Económicas</a:t>
            </a:r>
          </a:p>
        </p:txBody>
      </p:sp>
    </p:spTree>
    <p:extLst>
      <p:ext uri="{BB962C8B-B14F-4D97-AF65-F5344CB8AC3E}">
        <p14:creationId xmlns:p14="http://schemas.microsoft.com/office/powerpoint/2010/main" val="5871066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736148" y="1318440"/>
            <a:ext cx="9883198" cy="22872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Organizaciones sociales</a:t>
            </a:r>
          </a:p>
          <a:p>
            <a:pPr algn="just"/>
            <a:r>
              <a:rPr lang="es-ES" sz="2000" i="0" dirty="0">
                <a:solidFill>
                  <a:srgbClr val="444444"/>
                </a:solidFill>
                <a:effectLst/>
                <a:latin typeface="Arial" panose="020B0604020202020204" pitchFamily="34" charset="0"/>
                <a:cs typeface="Arial" panose="020B0604020202020204" pitchFamily="34" charset="0"/>
              </a:rPr>
              <a:t>Su característica principal es que "no persiguen fines de lucro". En este punto es necesario aclarar que dicha leyenda significa que la organización que se ostente como tal, como resultado de su operación si puede obtener utilidades, sin embargo, a diferencia de las organizaciones lucrativas, las utilidades obtenidas no son destinadas al provecho personal de los socios, sino que se reinvierten a fin de seguir cumpliendo con el objetivo para el cual fueron diseñadas, ya sea la prestación de un servicio o la comercialización de un bien.</a:t>
            </a:r>
          </a:p>
        </p:txBody>
      </p:sp>
      <p:pic>
        <p:nvPicPr>
          <p:cNvPr id="9" name="Imagen 8">
            <a:extLst>
              <a:ext uri="{FF2B5EF4-FFF2-40B4-BE49-F238E27FC236}">
                <a16:creationId xmlns:a16="http://schemas.microsoft.com/office/drawing/2014/main" id="{1FCF6F56-B4B9-4461-9CAE-4D2754A231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08188" y="3696518"/>
            <a:ext cx="7179520" cy="29914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24</a:t>
            </a:fld>
            <a:endParaRPr lang="es-CL"/>
          </a:p>
        </p:txBody>
      </p:sp>
      <p:sp>
        <p:nvSpPr>
          <p:cNvPr id="11" name="Título 1">
            <a:extLst>
              <a:ext uri="{FF2B5EF4-FFF2-40B4-BE49-F238E27FC236}">
                <a16:creationId xmlns:a16="http://schemas.microsoft.com/office/drawing/2014/main" id="{60960A4B-6BDC-4E7C-B976-06F0F1297519}"/>
              </a:ext>
            </a:extLst>
          </p:cNvPr>
          <p:cNvSpPr txBox="1">
            <a:spLocks/>
          </p:cNvSpPr>
          <p:nvPr/>
        </p:nvSpPr>
        <p:spPr>
          <a:xfrm>
            <a:off x="1515152" y="170015"/>
            <a:ext cx="10489332"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b="0" i="0" dirty="0">
                <a:solidFill>
                  <a:srgbClr val="000000"/>
                </a:solidFill>
                <a:effectLst/>
                <a:latin typeface="Montserrat" panose="00000500000000000000" pitchFamily="2" charset="0"/>
              </a:rPr>
              <a:t>Tipos de organizaciones Económicas</a:t>
            </a:r>
          </a:p>
        </p:txBody>
      </p:sp>
    </p:spTree>
    <p:extLst>
      <p:ext uri="{BB962C8B-B14F-4D97-AF65-F5344CB8AC3E}">
        <p14:creationId xmlns:p14="http://schemas.microsoft.com/office/powerpoint/2010/main" val="18034958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5646121" y="1937684"/>
            <a:ext cx="6190674" cy="36644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Organizaciones gubernamentales</a:t>
            </a:r>
            <a:endParaRPr lang="es-ES" sz="2000" b="1" i="0" dirty="0">
              <a:solidFill>
                <a:srgbClr val="444444"/>
              </a:solidFill>
              <a:effectLst/>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Todos tenemos conocimiento de las diferentes órdenes de gobierno, ya sean nacionales o subnacionales (departamental, municipal, etc.). Los impuestos que pagamos representan una de las formas en que el gobierno recauda sus ingresos y por la cual tiene las responsabilidad de proporcionar los servicios que demanda la sociedad.}</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i="0" dirty="0">
                <a:solidFill>
                  <a:srgbClr val="444444"/>
                </a:solidFill>
                <a:effectLst/>
                <a:latin typeface="Arial" panose="020B0604020202020204" pitchFamily="34" charset="0"/>
                <a:cs typeface="Arial" panose="020B0604020202020204" pitchFamily="34" charset="0"/>
              </a:rPr>
              <a:t>Por ello, los recursos económicos que las organizaciones gubernamentales manejan son muy cuantiosos y también requieren de información financiera que facilite la toma de decisiones.</a:t>
            </a:r>
          </a:p>
        </p:txBody>
      </p:sp>
      <p:pic>
        <p:nvPicPr>
          <p:cNvPr id="9" name="Imagen 8">
            <a:extLst>
              <a:ext uri="{FF2B5EF4-FFF2-40B4-BE49-F238E27FC236}">
                <a16:creationId xmlns:a16="http://schemas.microsoft.com/office/drawing/2014/main" id="{1FCF6F56-B4B9-4461-9CAE-4D2754A231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82282" y="1652166"/>
            <a:ext cx="1768262" cy="15990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25</a:t>
            </a:fld>
            <a:endParaRPr lang="es-CL"/>
          </a:p>
        </p:txBody>
      </p:sp>
      <p:sp>
        <p:nvSpPr>
          <p:cNvPr id="11" name="Título 1">
            <a:extLst>
              <a:ext uri="{FF2B5EF4-FFF2-40B4-BE49-F238E27FC236}">
                <a16:creationId xmlns:a16="http://schemas.microsoft.com/office/drawing/2014/main" id="{60960A4B-6BDC-4E7C-B976-06F0F1297519}"/>
              </a:ext>
            </a:extLst>
          </p:cNvPr>
          <p:cNvSpPr txBox="1">
            <a:spLocks/>
          </p:cNvSpPr>
          <p:nvPr/>
        </p:nvSpPr>
        <p:spPr>
          <a:xfrm>
            <a:off x="1515152" y="170015"/>
            <a:ext cx="10489332"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b="0" i="0" dirty="0">
                <a:solidFill>
                  <a:srgbClr val="000000"/>
                </a:solidFill>
                <a:effectLst/>
                <a:latin typeface="Montserrat" panose="00000500000000000000" pitchFamily="2" charset="0"/>
              </a:rPr>
              <a:t>Tipos de organizaciones Económicas</a:t>
            </a:r>
          </a:p>
        </p:txBody>
      </p:sp>
      <p:pic>
        <p:nvPicPr>
          <p:cNvPr id="10" name="Imagen 9">
            <a:extLst>
              <a:ext uri="{FF2B5EF4-FFF2-40B4-BE49-F238E27FC236}">
                <a16:creationId xmlns:a16="http://schemas.microsoft.com/office/drawing/2014/main" id="{5EB863F5-B24A-47EC-A4B6-EE10F7DF7B0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55594" y="3429000"/>
            <a:ext cx="1765566" cy="15990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Imagen 12">
            <a:extLst>
              <a:ext uri="{FF2B5EF4-FFF2-40B4-BE49-F238E27FC236}">
                <a16:creationId xmlns:a16="http://schemas.microsoft.com/office/drawing/2014/main" id="{55FB472E-2734-44E7-BF34-4B939A76407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98300" y="5392819"/>
            <a:ext cx="2244027" cy="11968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74966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anim calcmode="lin" valueType="num">
                                      <p:cBhvr>
                                        <p:cTn id="18" dur="500" fill="hold"/>
                                        <p:tgtEl>
                                          <p:spTgt spid="13"/>
                                        </p:tgtEl>
                                        <p:attrNameLst>
                                          <p:attrName>ppt_x</p:attrName>
                                        </p:attrNameLst>
                                      </p:cBhvr>
                                      <p:tavLst>
                                        <p:tav tm="0">
                                          <p:val>
                                            <p:strVal val="#ppt_x"/>
                                          </p:val>
                                        </p:tav>
                                        <p:tav tm="100000">
                                          <p:val>
                                            <p:strVal val="#ppt_x"/>
                                          </p:val>
                                        </p:tav>
                                      </p:tavLst>
                                    </p:anim>
                                    <p:anim calcmode="lin" valueType="num">
                                      <p:cBhvr>
                                        <p:cTn id="1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b="0" i="0" dirty="0" err="1">
                <a:solidFill>
                  <a:srgbClr val="171923"/>
                </a:solidFill>
                <a:effectLst/>
                <a:latin typeface="Manrope"/>
              </a:rPr>
              <a:t>Stakeholders</a:t>
            </a:r>
            <a:endParaRPr lang="es-CL" b="0" i="0" dirty="0">
              <a:solidFill>
                <a:srgbClr val="171923"/>
              </a:solidFill>
              <a:effectLst/>
              <a:latin typeface="Manrope"/>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3197437" y="4855374"/>
            <a:ext cx="6264716" cy="15009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err="1">
                <a:solidFill>
                  <a:srgbClr val="444444"/>
                </a:solidFill>
                <a:effectLst/>
                <a:latin typeface="Arial" panose="020B0604020202020204" pitchFamily="34" charset="0"/>
                <a:cs typeface="Arial" panose="020B0604020202020204" pitchFamily="34" charset="0"/>
              </a:rPr>
              <a:t>Stakeholder</a:t>
            </a:r>
            <a:r>
              <a:rPr lang="es-ES" sz="2000" b="1" i="0" dirty="0">
                <a:solidFill>
                  <a:srgbClr val="444444"/>
                </a:solidFill>
                <a:effectLst/>
                <a:latin typeface="Arial" panose="020B0604020202020204" pitchFamily="34" charset="0"/>
                <a:cs typeface="Arial" panose="020B0604020202020204" pitchFamily="34" charset="0"/>
              </a:rPr>
              <a:t>:</a:t>
            </a:r>
            <a:r>
              <a:rPr lang="es-ES" sz="2000" i="0" dirty="0">
                <a:solidFill>
                  <a:srgbClr val="444444"/>
                </a:solidFill>
                <a:effectLst/>
                <a:latin typeface="Arial" panose="020B0604020202020204" pitchFamily="34" charset="0"/>
                <a:cs typeface="Arial" panose="020B0604020202020204" pitchFamily="34" charset="0"/>
              </a:rPr>
              <a:t> es una palabra del inglés que, en el ámbito empresarial, significa ‘interesado’ o ‘parte interesada’, y que se refiere a todas aquellas personas u organizaciones afectadas por las actividades y las decisiones de una empresa.</a:t>
            </a:r>
          </a:p>
        </p:txBody>
      </p:sp>
      <p:pic>
        <p:nvPicPr>
          <p:cNvPr id="9" name="Imagen 8">
            <a:extLst>
              <a:ext uri="{FF2B5EF4-FFF2-40B4-BE49-F238E27FC236}">
                <a16:creationId xmlns:a16="http://schemas.microsoft.com/office/drawing/2014/main" id="{1FCF6F56-B4B9-4461-9CAE-4D2754A231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98721" y="1303300"/>
            <a:ext cx="5662152" cy="3302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26</a:t>
            </a:fld>
            <a:endParaRPr lang="es-CL"/>
          </a:p>
        </p:txBody>
      </p:sp>
    </p:spTree>
    <p:extLst>
      <p:ext uri="{BB962C8B-B14F-4D97-AF65-F5344CB8AC3E}">
        <p14:creationId xmlns:p14="http://schemas.microsoft.com/office/powerpoint/2010/main" val="12734401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b="0" i="0" dirty="0" err="1">
                <a:solidFill>
                  <a:srgbClr val="171923"/>
                </a:solidFill>
                <a:effectLst/>
                <a:latin typeface="Manrope"/>
              </a:rPr>
              <a:t>Stakeholders</a:t>
            </a:r>
            <a:endParaRPr lang="es-CL" b="0" i="0" dirty="0">
              <a:solidFill>
                <a:srgbClr val="171923"/>
              </a:solidFill>
              <a:effectLst/>
              <a:latin typeface="Manrope"/>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514851" y="1844336"/>
            <a:ext cx="4241952" cy="24082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i="0" dirty="0">
                <a:solidFill>
                  <a:srgbClr val="444444"/>
                </a:solidFill>
                <a:effectLst/>
                <a:latin typeface="Arial" panose="020B0604020202020204" pitchFamily="34" charset="0"/>
                <a:cs typeface="Arial" panose="020B0604020202020204" pitchFamily="34" charset="0"/>
              </a:rPr>
              <a:t>Los </a:t>
            </a:r>
            <a:r>
              <a:rPr lang="es-ES" sz="2000" i="0" dirty="0" err="1">
                <a:solidFill>
                  <a:srgbClr val="444444"/>
                </a:solidFill>
                <a:effectLst/>
                <a:latin typeface="Arial" panose="020B0604020202020204" pitchFamily="34" charset="0"/>
                <a:cs typeface="Arial" panose="020B0604020202020204" pitchFamily="34" charset="0"/>
              </a:rPr>
              <a:t>stakeholders</a:t>
            </a:r>
            <a:r>
              <a:rPr lang="es-ES" sz="2000" i="0" dirty="0">
                <a:solidFill>
                  <a:srgbClr val="444444"/>
                </a:solidFill>
                <a:effectLst/>
                <a:latin typeface="Arial" panose="020B0604020202020204" pitchFamily="34" charset="0"/>
                <a:cs typeface="Arial" panose="020B0604020202020204" pitchFamily="34" charset="0"/>
              </a:rPr>
              <a:t> o interesados en un proyecto tiene un papel crucial, ya que estos “pueden ser fuertes defensores de un proyecto, o pueden dar la vuelta y matarlo”.</a:t>
            </a:r>
          </a:p>
          <a:p>
            <a:pPr algn="just"/>
            <a:r>
              <a:rPr lang="es-ES" sz="2000" i="0" dirty="0">
                <a:solidFill>
                  <a:srgbClr val="444444"/>
                </a:solidFill>
                <a:effectLst/>
                <a:latin typeface="Arial" panose="020B0604020202020204" pitchFamily="34" charset="0"/>
                <a:cs typeface="Arial" panose="020B0604020202020204" pitchFamily="34" charset="0"/>
              </a:rPr>
              <a:t>Establecer relaciones con este grupo será uno de los objetivos de los gestores de proyectos.</a:t>
            </a:r>
          </a:p>
        </p:txBody>
      </p:sp>
      <p:pic>
        <p:nvPicPr>
          <p:cNvPr id="9" name="Imagen 8">
            <a:extLst>
              <a:ext uri="{FF2B5EF4-FFF2-40B4-BE49-F238E27FC236}">
                <a16:creationId xmlns:a16="http://schemas.microsoft.com/office/drawing/2014/main" id="{1FCF6F56-B4B9-4461-9CAE-4D2754A231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44016" y="1844336"/>
            <a:ext cx="6016018" cy="45120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27</a:t>
            </a:fld>
            <a:endParaRPr lang="es-CL"/>
          </a:p>
        </p:txBody>
      </p:sp>
    </p:spTree>
    <p:extLst>
      <p:ext uri="{BB962C8B-B14F-4D97-AF65-F5344CB8AC3E}">
        <p14:creationId xmlns:p14="http://schemas.microsoft.com/office/powerpoint/2010/main" val="40811316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b="0" i="0" dirty="0" err="1">
                <a:solidFill>
                  <a:srgbClr val="171923"/>
                </a:solidFill>
                <a:effectLst/>
                <a:latin typeface="Manrope"/>
              </a:rPr>
              <a:t>Stakeholders</a:t>
            </a:r>
            <a:endParaRPr lang="es-CL" b="0" i="0" dirty="0">
              <a:solidFill>
                <a:srgbClr val="171923"/>
              </a:solidFill>
              <a:effectLst/>
              <a:latin typeface="Manrope"/>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1702666" y="1467540"/>
            <a:ext cx="6264716" cy="7504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i="0" dirty="0">
                <a:solidFill>
                  <a:srgbClr val="444444"/>
                </a:solidFill>
                <a:effectLst/>
                <a:latin typeface="Arial" panose="020B0604020202020204" pitchFamily="34" charset="0"/>
                <a:cs typeface="Arial" panose="020B0604020202020204" pitchFamily="34" charset="0"/>
              </a:rPr>
              <a:t>Hay una serie de pasos a seguir para afianzar dichos contactos: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28</a:t>
            </a:fld>
            <a:endParaRPr lang="es-CL"/>
          </a:p>
        </p:txBody>
      </p:sp>
      <p:sp>
        <p:nvSpPr>
          <p:cNvPr id="10" name="Título 1">
            <a:extLst>
              <a:ext uri="{FF2B5EF4-FFF2-40B4-BE49-F238E27FC236}">
                <a16:creationId xmlns:a16="http://schemas.microsoft.com/office/drawing/2014/main" id="{5DAFD76F-ACC4-4001-9A28-EF534DD06FA4}"/>
              </a:ext>
            </a:extLst>
          </p:cNvPr>
          <p:cNvSpPr txBox="1">
            <a:spLocks/>
          </p:cNvSpPr>
          <p:nvPr/>
        </p:nvSpPr>
        <p:spPr>
          <a:xfrm>
            <a:off x="1702666" y="2141904"/>
            <a:ext cx="10017186" cy="42144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i="0" dirty="0">
                <a:solidFill>
                  <a:srgbClr val="444444"/>
                </a:solidFill>
                <a:effectLst/>
                <a:latin typeface="Arial" panose="020B0604020202020204" pitchFamily="34" charset="0"/>
                <a:cs typeface="Arial" panose="020B0604020202020204" pitchFamily="34" charset="0"/>
              </a:rPr>
              <a:t>Analizar los grupos de interés: realizar una investigación de las partes interesadas o una evaluación de los participantes más importantes del proyecto, así como de las necesidades y problemas que puedan verse afectados. “Identificar sus características e intereses individuales. Averigüe qué es lo que los motiva y qué es lo que los provoca. Definir los roles y el nivel de participación, y determinar si existen conflictos entre los grupos de interés.</a:t>
            </a:r>
          </a:p>
          <a:p>
            <a:pPr algn="just"/>
            <a:endParaRPr lang="es-ES" sz="2000" i="0" dirty="0">
              <a:solidFill>
                <a:srgbClr val="444444"/>
              </a:solidFill>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i="0" dirty="0">
                <a:solidFill>
                  <a:srgbClr val="444444"/>
                </a:solidFill>
                <a:effectLst/>
                <a:latin typeface="Arial" panose="020B0604020202020204" pitchFamily="34" charset="0"/>
                <a:cs typeface="Arial" panose="020B0604020202020204" pitchFamily="34" charset="0"/>
              </a:rPr>
              <a:t>Evaluar el grado de influencia de las partes interesadas en el proyecto. Ante una figura influyente, será necesario aumentar el apoyo del gestor de proyectos.</a:t>
            </a:r>
          </a:p>
          <a:p>
            <a:pPr algn="just"/>
            <a:endParaRPr lang="es-ES" sz="2000" i="0" dirty="0">
              <a:solidFill>
                <a:srgbClr val="444444"/>
              </a:solidFill>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i="0" dirty="0">
                <a:solidFill>
                  <a:srgbClr val="444444"/>
                </a:solidFill>
                <a:effectLst/>
                <a:latin typeface="Arial" panose="020B0604020202020204" pitchFamily="34" charset="0"/>
                <a:cs typeface="Arial" panose="020B0604020202020204" pitchFamily="34" charset="0"/>
              </a:rPr>
              <a:t>Entender sus expectativas: conocer en profundidad qué esperan del proyecto que se va a ejecutar.</a:t>
            </a:r>
          </a:p>
        </p:txBody>
      </p:sp>
    </p:spTree>
    <p:extLst>
      <p:ext uri="{BB962C8B-B14F-4D97-AF65-F5344CB8AC3E}">
        <p14:creationId xmlns:p14="http://schemas.microsoft.com/office/powerpoint/2010/main" val="3060907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b="0" i="0" dirty="0" err="1">
                <a:solidFill>
                  <a:srgbClr val="171923"/>
                </a:solidFill>
                <a:effectLst/>
                <a:latin typeface="Manrope"/>
              </a:rPr>
              <a:t>Stakeholders</a:t>
            </a:r>
            <a:endParaRPr lang="es-CL" b="0" i="0" dirty="0">
              <a:solidFill>
                <a:srgbClr val="171923"/>
              </a:solidFill>
              <a:effectLst/>
              <a:latin typeface="Manrope"/>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29</a:t>
            </a:fld>
            <a:endParaRPr lang="es-CL"/>
          </a:p>
        </p:txBody>
      </p:sp>
      <p:sp>
        <p:nvSpPr>
          <p:cNvPr id="10" name="Título 1">
            <a:extLst>
              <a:ext uri="{FF2B5EF4-FFF2-40B4-BE49-F238E27FC236}">
                <a16:creationId xmlns:a16="http://schemas.microsoft.com/office/drawing/2014/main" id="{5DAFD76F-ACC4-4001-9A28-EF534DD06FA4}"/>
              </a:ext>
            </a:extLst>
          </p:cNvPr>
          <p:cNvSpPr txBox="1">
            <a:spLocks/>
          </p:cNvSpPr>
          <p:nvPr/>
        </p:nvSpPr>
        <p:spPr>
          <a:xfrm>
            <a:off x="2136775" y="1920231"/>
            <a:ext cx="9002280" cy="10761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i="0" dirty="0">
                <a:solidFill>
                  <a:srgbClr val="444444"/>
                </a:solidFill>
                <a:effectLst/>
                <a:latin typeface="Arial" panose="020B0604020202020204" pitchFamily="34" charset="0"/>
                <a:cs typeface="Arial" panose="020B0604020202020204" pitchFamily="34" charset="0"/>
              </a:rPr>
              <a:t>Los </a:t>
            </a:r>
            <a:r>
              <a:rPr lang="es-ES" sz="2000" i="0" dirty="0" err="1">
                <a:solidFill>
                  <a:srgbClr val="444444"/>
                </a:solidFill>
                <a:effectLst/>
                <a:latin typeface="Arial" panose="020B0604020202020204" pitchFamily="34" charset="0"/>
                <a:cs typeface="Arial" panose="020B0604020202020204" pitchFamily="34" charset="0"/>
              </a:rPr>
              <a:t>Stakeholders</a:t>
            </a:r>
            <a:r>
              <a:rPr lang="es-ES" sz="2000" i="0" dirty="0">
                <a:solidFill>
                  <a:srgbClr val="444444"/>
                </a:solidFill>
                <a:effectLst/>
                <a:latin typeface="Arial" panose="020B0604020202020204" pitchFamily="34" charset="0"/>
                <a:cs typeface="Arial" panose="020B0604020202020204" pitchFamily="34" charset="0"/>
              </a:rPr>
              <a:t> son un individuo o grupo de individuos que tiene intereses directos e indirectos en una empresa.</a:t>
            </a:r>
          </a:p>
        </p:txBody>
      </p:sp>
      <p:graphicFrame>
        <p:nvGraphicFramePr>
          <p:cNvPr id="3" name="Tabla 4">
            <a:extLst>
              <a:ext uri="{FF2B5EF4-FFF2-40B4-BE49-F238E27FC236}">
                <a16:creationId xmlns:a16="http://schemas.microsoft.com/office/drawing/2014/main" id="{E6FA2D17-E230-4EA2-8159-7F52A4A924B7}"/>
              </a:ext>
            </a:extLst>
          </p:cNvPr>
          <p:cNvGraphicFramePr>
            <a:graphicFrameLocks noGrp="1"/>
          </p:cNvGraphicFramePr>
          <p:nvPr>
            <p:extLst>
              <p:ext uri="{D42A27DB-BD31-4B8C-83A1-F6EECF244321}">
                <p14:modId xmlns:p14="http://schemas.microsoft.com/office/powerpoint/2010/main" val="3488110419"/>
              </p:ext>
            </p:extLst>
          </p:nvPr>
        </p:nvGraphicFramePr>
        <p:xfrm>
          <a:off x="2573915" y="3057925"/>
          <a:ext cx="8128000" cy="2656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075196219"/>
                    </a:ext>
                  </a:extLst>
                </a:gridCol>
                <a:gridCol w="4064000">
                  <a:extLst>
                    <a:ext uri="{9D8B030D-6E8A-4147-A177-3AD203B41FA5}">
                      <a16:colId xmlns:a16="http://schemas.microsoft.com/office/drawing/2014/main" val="932015635"/>
                    </a:ext>
                  </a:extLst>
                </a:gridCol>
              </a:tblGrid>
              <a:tr h="370840">
                <a:tc>
                  <a:txBody>
                    <a:bodyPr/>
                    <a:lstStyle/>
                    <a:p>
                      <a:r>
                        <a:rPr lang="es-CL" dirty="0"/>
                        <a:t>Intereses directos o niveles internos:</a:t>
                      </a:r>
                    </a:p>
                  </a:txBody>
                  <a:tcPr/>
                </a:tc>
                <a:tc>
                  <a:txBody>
                    <a:bodyPr/>
                    <a:lstStyle/>
                    <a:p>
                      <a:r>
                        <a:rPr lang="es-ES" dirty="0"/>
                        <a:t>Intereses indirectos o niveles externos</a:t>
                      </a:r>
                      <a:endParaRPr lang="es-CL" dirty="0"/>
                    </a:p>
                  </a:txBody>
                  <a:tcPr/>
                </a:tc>
                <a:extLst>
                  <a:ext uri="{0D108BD9-81ED-4DB2-BD59-A6C34878D82A}">
                    <a16:rowId xmlns:a16="http://schemas.microsoft.com/office/drawing/2014/main" val="286881140"/>
                  </a:ext>
                </a:extLst>
              </a:tr>
              <a:tr h="370840">
                <a:tc>
                  <a:txBody>
                    <a:bodyPr/>
                    <a:lstStyle/>
                    <a:p>
                      <a:pPr marL="285750" indent="-285750">
                        <a:buFont typeface="Arial" panose="020B0604020202020204" pitchFamily="34" charset="0"/>
                        <a:buChar char="•"/>
                      </a:pPr>
                      <a:r>
                        <a:rPr lang="es-CL" dirty="0"/>
                        <a:t>Propietarios</a:t>
                      </a:r>
                    </a:p>
                    <a:p>
                      <a:pPr marL="285750" indent="-285750">
                        <a:buFont typeface="Arial" panose="020B0604020202020204" pitchFamily="34" charset="0"/>
                        <a:buChar char="•"/>
                      </a:pPr>
                      <a:r>
                        <a:rPr lang="es-CL" dirty="0"/>
                        <a:t>Directivos</a:t>
                      </a:r>
                    </a:p>
                    <a:p>
                      <a:pPr marL="285750" indent="-285750">
                        <a:buFont typeface="Arial" panose="020B0604020202020204" pitchFamily="34" charset="0"/>
                        <a:buChar char="•"/>
                      </a:pPr>
                      <a:r>
                        <a:rPr lang="es-CL" dirty="0"/>
                        <a:t>Trabajadores</a:t>
                      </a:r>
                    </a:p>
                    <a:p>
                      <a:pPr marL="285750" indent="-285750">
                        <a:buFont typeface="Arial" panose="020B0604020202020204" pitchFamily="34" charset="0"/>
                        <a:buChar char="•"/>
                      </a:pPr>
                      <a:r>
                        <a:rPr lang="es-CL" dirty="0"/>
                        <a:t>Proveedores</a:t>
                      </a:r>
                    </a:p>
                    <a:p>
                      <a:pPr marL="285750" indent="-285750">
                        <a:buFont typeface="Arial" panose="020B0604020202020204" pitchFamily="34" charset="0"/>
                        <a:buChar char="•"/>
                      </a:pPr>
                      <a:r>
                        <a:rPr lang="es-CL" dirty="0"/>
                        <a:t>Clientes</a:t>
                      </a:r>
                    </a:p>
                  </a:txBody>
                  <a:tcPr/>
                </a:tc>
                <a:tc>
                  <a:txBody>
                    <a:bodyPr/>
                    <a:lstStyle/>
                    <a:p>
                      <a:pPr marL="285750" indent="-285750">
                        <a:buFont typeface="Arial" panose="020B0604020202020204" pitchFamily="34" charset="0"/>
                        <a:buChar char="•"/>
                      </a:pPr>
                      <a:r>
                        <a:rPr lang="es-ES" dirty="0"/>
                        <a:t>Administración publica</a:t>
                      </a:r>
                    </a:p>
                    <a:p>
                      <a:pPr marL="285750" indent="-285750">
                        <a:buFont typeface="Arial" panose="020B0604020202020204" pitchFamily="34" charset="0"/>
                        <a:buChar char="•"/>
                      </a:pPr>
                      <a:r>
                        <a:rPr lang="es-ES" dirty="0"/>
                        <a:t>Competidores</a:t>
                      </a:r>
                    </a:p>
                    <a:p>
                      <a:pPr marL="285750" indent="-285750">
                        <a:buFont typeface="Arial" panose="020B0604020202020204" pitchFamily="34" charset="0"/>
                        <a:buChar char="•"/>
                      </a:pPr>
                      <a:r>
                        <a:rPr lang="es-ES" dirty="0"/>
                        <a:t>Defensores de los clientes</a:t>
                      </a:r>
                    </a:p>
                    <a:p>
                      <a:pPr marL="285750" indent="-285750">
                        <a:buFont typeface="Arial" panose="020B0604020202020204" pitchFamily="34" charset="0"/>
                        <a:buChar char="•"/>
                      </a:pPr>
                      <a:r>
                        <a:rPr lang="es-ES" dirty="0"/>
                        <a:t>Ecologistas</a:t>
                      </a:r>
                    </a:p>
                    <a:p>
                      <a:pPr marL="285750" indent="-285750">
                        <a:buFont typeface="Arial" panose="020B0604020202020204" pitchFamily="34" charset="0"/>
                        <a:buChar char="•"/>
                      </a:pPr>
                      <a:r>
                        <a:rPr lang="es-ES" dirty="0"/>
                        <a:t>Grupo de intereses específicos</a:t>
                      </a:r>
                    </a:p>
                    <a:p>
                      <a:pPr marL="285750" indent="-285750">
                        <a:buFont typeface="Arial" panose="020B0604020202020204" pitchFamily="34" charset="0"/>
                        <a:buChar char="•"/>
                      </a:pPr>
                      <a:r>
                        <a:rPr lang="es-ES" dirty="0"/>
                        <a:t>Comunidad local</a:t>
                      </a:r>
                    </a:p>
                    <a:p>
                      <a:pPr marL="285750" indent="-285750">
                        <a:buFont typeface="Arial" panose="020B0604020202020204" pitchFamily="34" charset="0"/>
                        <a:buChar char="•"/>
                      </a:pPr>
                      <a:r>
                        <a:rPr lang="es-ES" dirty="0"/>
                        <a:t>Sociedad en general</a:t>
                      </a:r>
                    </a:p>
                    <a:p>
                      <a:pPr marL="285750" indent="-285750">
                        <a:buFont typeface="Arial" panose="020B0604020202020204" pitchFamily="34" charset="0"/>
                        <a:buChar char="•"/>
                      </a:pPr>
                      <a:r>
                        <a:rPr lang="es-ES" dirty="0"/>
                        <a:t>Medios de comunicación</a:t>
                      </a:r>
                      <a:endParaRPr lang="es-CL" dirty="0"/>
                    </a:p>
                  </a:txBody>
                  <a:tcPr/>
                </a:tc>
                <a:extLst>
                  <a:ext uri="{0D108BD9-81ED-4DB2-BD59-A6C34878D82A}">
                    <a16:rowId xmlns:a16="http://schemas.microsoft.com/office/drawing/2014/main" val="4004064515"/>
                  </a:ext>
                </a:extLst>
              </a:tr>
            </a:tbl>
          </a:graphicData>
        </a:graphic>
      </p:graphicFrame>
    </p:spTree>
    <p:extLst>
      <p:ext uri="{BB962C8B-B14F-4D97-AF65-F5344CB8AC3E}">
        <p14:creationId xmlns:p14="http://schemas.microsoft.com/office/powerpoint/2010/main" val="31029301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0" i="0" dirty="0">
                <a:solidFill>
                  <a:srgbClr val="000000"/>
                </a:solidFill>
                <a:effectLst/>
                <a:latin typeface="Arial" panose="020B0604020202020204" pitchFamily="34" charset="0"/>
                <a:cs typeface="Arial" panose="020B0604020202020204" pitchFamily="34" charset="0"/>
              </a:rPr>
              <a:t>INFORMACIÓN DEL MÓDULO</a:t>
            </a:r>
            <a:endParaRPr lang="es-CL" dirty="0">
              <a:latin typeface="Arial" panose="020B0604020202020204" pitchFamily="34" charset="0"/>
              <a:cs typeface="Arial" panose="020B0604020202020204" pitchFamily="34" charset="0"/>
            </a:endParaRPr>
          </a:p>
        </p:txBody>
      </p:sp>
      <p:sp>
        <p:nvSpPr>
          <p:cNvPr id="2" name="Marcador de número de diapositiva 1">
            <a:extLst>
              <a:ext uri="{FF2B5EF4-FFF2-40B4-BE49-F238E27FC236}">
                <a16:creationId xmlns:a16="http://schemas.microsoft.com/office/drawing/2014/main" id="{1D093A3A-9EA4-43B3-AB3C-D8E1E91D11ED}"/>
              </a:ext>
            </a:extLst>
          </p:cNvPr>
          <p:cNvSpPr>
            <a:spLocks noGrp="1"/>
          </p:cNvSpPr>
          <p:nvPr>
            <p:ph type="sldNum" sz="quarter" idx="12"/>
          </p:nvPr>
        </p:nvSpPr>
        <p:spPr/>
        <p:txBody>
          <a:bodyPr/>
          <a:lstStyle/>
          <a:p>
            <a:fld id="{808A025A-C980-4902-B187-215779B55273}" type="slidenum">
              <a:rPr lang="es-CL" smtClean="0"/>
              <a:t>3</a:t>
            </a:fld>
            <a:endParaRPr lang="es-CL"/>
          </a:p>
        </p:txBody>
      </p:sp>
      <p:graphicFrame>
        <p:nvGraphicFramePr>
          <p:cNvPr id="9" name="Tabla 5">
            <a:extLst>
              <a:ext uri="{FF2B5EF4-FFF2-40B4-BE49-F238E27FC236}">
                <a16:creationId xmlns:a16="http://schemas.microsoft.com/office/drawing/2014/main" id="{638F9878-C01E-47B7-A436-9782F9B3275C}"/>
              </a:ext>
            </a:extLst>
          </p:cNvPr>
          <p:cNvGraphicFramePr>
            <a:graphicFrameLocks noGrp="1"/>
          </p:cNvGraphicFramePr>
          <p:nvPr>
            <p:extLst>
              <p:ext uri="{D42A27DB-BD31-4B8C-83A1-F6EECF244321}">
                <p14:modId xmlns:p14="http://schemas.microsoft.com/office/powerpoint/2010/main" val="1748864917"/>
              </p:ext>
            </p:extLst>
          </p:nvPr>
        </p:nvGraphicFramePr>
        <p:xfrm>
          <a:off x="1897706" y="2149074"/>
          <a:ext cx="9724225" cy="3223260"/>
        </p:xfrm>
        <a:graphic>
          <a:graphicData uri="http://schemas.openxmlformats.org/drawingml/2006/table">
            <a:tbl>
              <a:tblPr firstRow="1" bandRow="1">
                <a:tableStyleId>{0E3FDE45-AF77-4B5C-9715-49D594BDF05E}</a:tableStyleId>
              </a:tblPr>
              <a:tblGrid>
                <a:gridCol w="3177851">
                  <a:extLst>
                    <a:ext uri="{9D8B030D-6E8A-4147-A177-3AD203B41FA5}">
                      <a16:colId xmlns:a16="http://schemas.microsoft.com/office/drawing/2014/main" val="2157831607"/>
                    </a:ext>
                  </a:extLst>
                </a:gridCol>
                <a:gridCol w="1334698">
                  <a:extLst>
                    <a:ext uri="{9D8B030D-6E8A-4147-A177-3AD203B41FA5}">
                      <a16:colId xmlns:a16="http://schemas.microsoft.com/office/drawing/2014/main" val="219406140"/>
                    </a:ext>
                  </a:extLst>
                </a:gridCol>
                <a:gridCol w="2288053">
                  <a:extLst>
                    <a:ext uri="{9D8B030D-6E8A-4147-A177-3AD203B41FA5}">
                      <a16:colId xmlns:a16="http://schemas.microsoft.com/office/drawing/2014/main" val="3215938268"/>
                    </a:ext>
                  </a:extLst>
                </a:gridCol>
                <a:gridCol w="2923623">
                  <a:extLst>
                    <a:ext uri="{9D8B030D-6E8A-4147-A177-3AD203B41FA5}">
                      <a16:colId xmlns:a16="http://schemas.microsoft.com/office/drawing/2014/main" val="342114693"/>
                    </a:ext>
                  </a:extLst>
                </a:gridCol>
              </a:tblGrid>
              <a:tr h="619640">
                <a:tc>
                  <a:txBody>
                    <a:bodyPr/>
                    <a:lstStyle/>
                    <a:p>
                      <a:r>
                        <a:rPr lang="es-ES" dirty="0"/>
                        <a:t>Nombre del módulo</a:t>
                      </a:r>
                      <a:endParaRPr lang="es-CL"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gridSpan="3">
                  <a:txBody>
                    <a:bodyPr/>
                    <a:lstStyle/>
                    <a:p>
                      <a:r>
                        <a:rPr lang="es-ES" dirty="0"/>
                        <a:t>INTRODUCCIÓN A REQUERIMIENTOS Y MODELOS DE NEGOCIOS</a:t>
                      </a:r>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hMerge="1">
                  <a:txBody>
                    <a:bodyPr/>
                    <a:lstStyle/>
                    <a:p>
                      <a:endParaRPr lang="es-CL"/>
                    </a:p>
                  </a:txBody>
                  <a:tcPr/>
                </a:tc>
                <a:tc hMerge="1">
                  <a:txBody>
                    <a:bodyPr/>
                    <a:lstStyle/>
                    <a:p>
                      <a:endParaRPr lang="es-CL"/>
                    </a:p>
                  </a:txBody>
                  <a:tcPr/>
                </a:tc>
                <a:extLst>
                  <a:ext uri="{0D108BD9-81ED-4DB2-BD59-A6C34878D82A}">
                    <a16:rowId xmlns:a16="http://schemas.microsoft.com/office/drawing/2014/main" val="2717968786"/>
                  </a:ext>
                </a:extLst>
              </a:tr>
              <a:tr h="647998">
                <a:tc>
                  <a:txBody>
                    <a:bodyPr/>
                    <a:lstStyle/>
                    <a:p>
                      <a:r>
                        <a:rPr lang="es-ES" b="1" dirty="0"/>
                        <a:t>Horas de clase:</a:t>
                      </a:r>
                      <a:endParaRPr lang="es-CL" b="1"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a:txBody>
                    <a:bodyPr/>
                    <a:lstStyle/>
                    <a:p>
                      <a:r>
                        <a:rPr lang="es-ES" sz="2000" dirty="0"/>
                        <a:t>72 horas</a:t>
                      </a:r>
                      <a:endParaRPr lang="es-CL" sz="2000"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a:txBody>
                    <a:bodyPr/>
                    <a:lstStyle/>
                    <a:p>
                      <a:r>
                        <a:rPr lang="es-ES" sz="2000" dirty="0"/>
                        <a:t>4 horas semanales</a:t>
                      </a:r>
                      <a:endParaRPr lang="es-CL" sz="2000"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a:txBody>
                    <a:bodyPr/>
                    <a:lstStyle/>
                    <a:p>
                      <a:pPr marL="342900" indent="-342900">
                        <a:buFontTx/>
                        <a:buChar char="-"/>
                      </a:pPr>
                      <a:r>
                        <a:rPr lang="es-ES" dirty="0"/>
                        <a:t>Día lunes</a:t>
                      </a:r>
                    </a:p>
                    <a:p>
                      <a:pPr marL="342900" indent="-342900">
                        <a:buFontTx/>
                        <a:buChar char="-"/>
                      </a:pPr>
                      <a:r>
                        <a:rPr lang="es-ES" dirty="0"/>
                        <a:t>Día miércoles</a:t>
                      </a:r>
                      <a:endParaRPr lang="es-CL" dirty="0"/>
                    </a:p>
                  </a:txBody>
                  <a:tcPr anchor="ctr">
                    <a:lnL w="12700" cap="flat" cmpd="sng" algn="ctr">
                      <a:solidFill>
                        <a:schemeClr val="accent2">
                          <a:lumMod val="60000"/>
                          <a:lumOff val="40000"/>
                        </a:schemeClr>
                      </a:solidFill>
                      <a:prstDash val="solid"/>
                      <a:round/>
                      <a:headEnd type="none" w="med" len="med"/>
                      <a:tailEnd type="none" w="med" len="med"/>
                    </a:lnL>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101764971"/>
                  </a:ext>
                </a:extLst>
              </a:tr>
              <a:tr h="401142">
                <a:tc>
                  <a:txBody>
                    <a:bodyPr/>
                    <a:lstStyle/>
                    <a:p>
                      <a:r>
                        <a:rPr lang="es-ES" b="1" dirty="0"/>
                        <a:t>Modalidad:</a:t>
                      </a:r>
                      <a:endParaRPr lang="es-CL" b="1"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gridSpan="3">
                  <a:txBody>
                    <a:bodyPr/>
                    <a:lstStyle/>
                    <a:p>
                      <a:r>
                        <a:rPr lang="es-CL" sz="2000" dirty="0"/>
                        <a:t>Online</a:t>
                      </a:r>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hMerge="1">
                  <a:txBody>
                    <a:bodyPr/>
                    <a:lstStyle/>
                    <a:p>
                      <a:endParaRPr lang="es-CL"/>
                    </a:p>
                  </a:txBody>
                  <a:tcPr/>
                </a:tc>
                <a:tc hMerge="1">
                  <a:txBody>
                    <a:bodyPr/>
                    <a:lstStyle/>
                    <a:p>
                      <a:endParaRPr lang="es-CL"/>
                    </a:p>
                  </a:txBody>
                  <a:tcPr/>
                </a:tc>
                <a:extLst>
                  <a:ext uri="{0D108BD9-81ED-4DB2-BD59-A6C34878D82A}">
                    <a16:rowId xmlns:a16="http://schemas.microsoft.com/office/drawing/2014/main" val="812143517"/>
                  </a:ext>
                </a:extLst>
              </a:tr>
              <a:tr h="619640">
                <a:tc>
                  <a:txBody>
                    <a:bodyPr/>
                    <a:lstStyle/>
                    <a:p>
                      <a:r>
                        <a:rPr lang="es-ES" sz="1600" b="1" dirty="0"/>
                        <a:t>Unidad de Competencia:</a:t>
                      </a:r>
                      <a:endParaRPr lang="es-CL" sz="1600" b="1"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gridSpan="3">
                  <a:txBody>
                    <a:bodyPr/>
                    <a:lstStyle/>
                    <a:p>
                      <a:pPr algn="just"/>
                      <a:r>
                        <a:rPr lang="es-ES" sz="1600" dirty="0"/>
                        <a:t> Al finalizar el módulo, los participantes serán capaces de: Realizar especificación de requerimientos funcionales y no</a:t>
                      </a:r>
                    </a:p>
                    <a:p>
                      <a:pPr algn="just"/>
                      <a:r>
                        <a:rPr lang="es-ES" sz="1600" dirty="0"/>
                        <a:t>funcionales de software, aplicando estrategias de recolección de datos mediante el modelamiento de proceso de negocio (BPMN), según las necesidades</a:t>
                      </a:r>
                    </a:p>
                    <a:p>
                      <a:pPr algn="just"/>
                      <a:r>
                        <a:rPr lang="es-ES" sz="1600" dirty="0"/>
                        <a:t>de la organización.</a:t>
                      </a:r>
                      <a:endParaRPr lang="es-CL" sz="1600"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hMerge="1">
                  <a:txBody>
                    <a:bodyPr/>
                    <a:lstStyle/>
                    <a:p>
                      <a:endParaRPr lang="es-CL"/>
                    </a:p>
                  </a:txBody>
                  <a:tcPr/>
                </a:tc>
                <a:tc hMerge="1">
                  <a:txBody>
                    <a:bodyPr/>
                    <a:lstStyle/>
                    <a:p>
                      <a:endParaRPr lang="es-CL"/>
                    </a:p>
                  </a:txBody>
                  <a:tcPr/>
                </a:tc>
                <a:extLst>
                  <a:ext uri="{0D108BD9-81ED-4DB2-BD59-A6C34878D82A}">
                    <a16:rowId xmlns:a16="http://schemas.microsoft.com/office/drawing/2014/main" val="2291882769"/>
                  </a:ext>
                </a:extLst>
              </a:tr>
            </a:tbl>
          </a:graphicData>
        </a:graphic>
      </p:graphicFrame>
    </p:spTree>
    <p:extLst>
      <p:ext uri="{BB962C8B-B14F-4D97-AF65-F5344CB8AC3E}">
        <p14:creationId xmlns:p14="http://schemas.microsoft.com/office/powerpoint/2010/main" val="2618268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b="0" i="0" dirty="0" err="1">
                <a:solidFill>
                  <a:srgbClr val="171923"/>
                </a:solidFill>
                <a:effectLst/>
                <a:latin typeface="Manrope"/>
              </a:rPr>
              <a:t>Stakeholders</a:t>
            </a:r>
            <a:endParaRPr lang="es-CL" b="0" i="0" dirty="0">
              <a:solidFill>
                <a:srgbClr val="171923"/>
              </a:solidFill>
              <a:effectLst/>
              <a:latin typeface="Manrope"/>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30</a:t>
            </a:fld>
            <a:endParaRPr lang="es-CL"/>
          </a:p>
        </p:txBody>
      </p:sp>
      <p:sp>
        <p:nvSpPr>
          <p:cNvPr id="10" name="Título 1">
            <a:extLst>
              <a:ext uri="{FF2B5EF4-FFF2-40B4-BE49-F238E27FC236}">
                <a16:creationId xmlns:a16="http://schemas.microsoft.com/office/drawing/2014/main" id="{5DAFD76F-ACC4-4001-9A28-EF534DD06FA4}"/>
              </a:ext>
            </a:extLst>
          </p:cNvPr>
          <p:cNvSpPr txBox="1">
            <a:spLocks/>
          </p:cNvSpPr>
          <p:nvPr/>
        </p:nvSpPr>
        <p:spPr>
          <a:xfrm>
            <a:off x="2264619" y="2232422"/>
            <a:ext cx="8990399" cy="32632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Partes interesadas de los </a:t>
            </a:r>
            <a:r>
              <a:rPr lang="es-ES" sz="2000" b="1" i="0" dirty="0" err="1">
                <a:solidFill>
                  <a:srgbClr val="444444"/>
                </a:solidFill>
                <a:effectLst/>
                <a:latin typeface="Arial" panose="020B0604020202020204" pitchFamily="34" charset="0"/>
                <a:cs typeface="Arial" panose="020B0604020202020204" pitchFamily="34" charset="0"/>
              </a:rPr>
              <a:t>stakeholders</a:t>
            </a:r>
            <a:endParaRPr lang="es-ES" sz="2000" b="1" i="0" dirty="0">
              <a:solidFill>
                <a:srgbClr val="444444"/>
              </a:solidFill>
              <a:effectLst/>
              <a:latin typeface="Arial" panose="020B0604020202020204" pitchFamily="34" charset="0"/>
              <a:cs typeface="Arial" panose="020B0604020202020204" pitchFamily="34" charset="0"/>
            </a:endParaRPr>
          </a:p>
          <a:p>
            <a:pPr algn="just"/>
            <a:endParaRPr lang="es-ES" sz="2000" b="1"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i="0" dirty="0">
                <a:solidFill>
                  <a:srgbClr val="444444"/>
                </a:solidFill>
                <a:effectLst/>
                <a:latin typeface="Arial" panose="020B0604020202020204" pitchFamily="34" charset="0"/>
                <a:cs typeface="Arial" panose="020B0604020202020204" pitchFamily="34" charset="0"/>
              </a:rPr>
              <a:t>Inversores y Entidades Financieras: Creación de valor para ambas empresas, es decir los inversores y las entidades financieras con la empresa.</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i="0" dirty="0">
                <a:solidFill>
                  <a:srgbClr val="444444"/>
                </a:solidFill>
                <a:effectLst/>
                <a:latin typeface="Arial" panose="020B0604020202020204" pitchFamily="34" charset="0"/>
                <a:cs typeface="Arial" panose="020B0604020202020204" pitchFamily="34" charset="0"/>
              </a:rPr>
              <a:t>Clientes: La empresa tendrá que mantener un contacto con sus clientes y hacer participe en el desarrollo de la responsabilidad social empresarial.</a:t>
            </a:r>
          </a:p>
        </p:txBody>
      </p:sp>
    </p:spTree>
    <p:extLst>
      <p:ext uri="{BB962C8B-B14F-4D97-AF65-F5344CB8AC3E}">
        <p14:creationId xmlns:p14="http://schemas.microsoft.com/office/powerpoint/2010/main" val="3014518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2000060" y="188478"/>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i="0" dirty="0">
                <a:solidFill>
                  <a:srgbClr val="171923"/>
                </a:solidFill>
                <a:effectLst/>
                <a:latin typeface="Manrope"/>
              </a:rPr>
              <a:t>Ejercicio de </a:t>
            </a:r>
            <a:r>
              <a:rPr lang="es-CL" i="0" dirty="0" err="1">
                <a:solidFill>
                  <a:srgbClr val="171923"/>
                </a:solidFill>
                <a:effectLst/>
                <a:latin typeface="Manrope"/>
              </a:rPr>
              <a:t>Stakeholders</a:t>
            </a:r>
            <a:endParaRPr lang="es-CL" i="0" dirty="0">
              <a:solidFill>
                <a:srgbClr val="171923"/>
              </a:solidFill>
              <a:effectLst/>
              <a:latin typeface="Manrope"/>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31</a:t>
            </a:fld>
            <a:endParaRPr lang="es-CL"/>
          </a:p>
        </p:txBody>
      </p:sp>
      <p:sp>
        <p:nvSpPr>
          <p:cNvPr id="10" name="Título 1">
            <a:extLst>
              <a:ext uri="{FF2B5EF4-FFF2-40B4-BE49-F238E27FC236}">
                <a16:creationId xmlns:a16="http://schemas.microsoft.com/office/drawing/2014/main" id="{5DAFD76F-ACC4-4001-9A28-EF534DD06FA4}"/>
              </a:ext>
            </a:extLst>
          </p:cNvPr>
          <p:cNvSpPr txBox="1">
            <a:spLocks/>
          </p:cNvSpPr>
          <p:nvPr/>
        </p:nvSpPr>
        <p:spPr>
          <a:xfrm>
            <a:off x="2264619" y="2574166"/>
            <a:ext cx="8990399" cy="214561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Tarea Sección</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En conjunto con los alumnos se debe plantear una empresa ficticia la cual tenga la necesidad de un nuevo software, sobre esta empresa se deberá detectar a cada uno de los </a:t>
            </a:r>
            <a:r>
              <a:rPr lang="es-ES" sz="2000" dirty="0" err="1">
                <a:solidFill>
                  <a:srgbClr val="444444"/>
                </a:solidFill>
                <a:latin typeface="Arial" panose="020B0604020202020204" pitchFamily="34" charset="0"/>
                <a:cs typeface="Arial" panose="020B0604020202020204" pitchFamily="34" charset="0"/>
              </a:rPr>
              <a:t>stakeholders</a:t>
            </a:r>
            <a:r>
              <a:rPr lang="es-ES" sz="2000" dirty="0">
                <a:solidFill>
                  <a:srgbClr val="444444"/>
                </a:solidFill>
                <a:latin typeface="Arial" panose="020B0604020202020204" pitchFamily="34" charset="0"/>
                <a:cs typeface="Arial" panose="020B0604020202020204" pitchFamily="34" charset="0"/>
              </a:rPr>
              <a:t> que se relacionan con el sistema.</a:t>
            </a:r>
          </a:p>
          <a:p>
            <a:pPr algn="just"/>
            <a:endParaRPr lang="es-ES" sz="2000" i="0" dirty="0">
              <a:solidFill>
                <a:srgbClr val="444444"/>
              </a:solidFill>
              <a:effectLst/>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Se realizara un grafico donde se retratara lo propuesto por los estudiantes.</a:t>
            </a:r>
            <a:endParaRPr lang="es-ES" sz="2000" i="0" dirty="0">
              <a:solidFill>
                <a:srgbClr val="44444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64818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latin typeface="Manrope"/>
              </a:rPr>
              <a:t>Ejercicio de </a:t>
            </a:r>
            <a:r>
              <a:rPr lang="es-ES" dirty="0" err="1">
                <a:latin typeface="Manrope"/>
              </a:rPr>
              <a:t>Stakeholders</a:t>
            </a:r>
            <a:endParaRPr lang="es-ES" dirty="0">
              <a:latin typeface="Manrope"/>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32</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2315638" y="1418012"/>
            <a:ext cx="8888360" cy="369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Mapa Mental de los </a:t>
            </a:r>
            <a:r>
              <a:rPr lang="es-ES" sz="2000" b="1" dirty="0" err="1">
                <a:solidFill>
                  <a:srgbClr val="444444"/>
                </a:solidFill>
                <a:latin typeface="Arial" panose="020B0604020202020204" pitchFamily="34" charset="0"/>
                <a:cs typeface="Arial" panose="020B0604020202020204" pitchFamily="34" charset="0"/>
              </a:rPr>
              <a:t>Stakeholders</a:t>
            </a:r>
            <a:r>
              <a:rPr lang="es-ES" sz="2000" b="1" dirty="0">
                <a:solidFill>
                  <a:srgbClr val="444444"/>
                </a:solidFill>
                <a:latin typeface="Arial" panose="020B0604020202020204" pitchFamily="34" charset="0"/>
                <a:cs typeface="Arial" panose="020B0604020202020204" pitchFamily="34" charset="0"/>
              </a:rPr>
              <a:t> divididos de acuerdo a su nivel</a:t>
            </a:r>
            <a:endParaRPr lang="es-ES" sz="2000" dirty="0">
              <a:solidFill>
                <a:srgbClr val="444444"/>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46D98AA9-50CA-40A5-903F-976A89AB51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46017" y="2096959"/>
            <a:ext cx="7827600" cy="364113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377112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latin typeface="Manrope"/>
              </a:rPr>
              <a:t>Ejercicio de </a:t>
            </a:r>
            <a:r>
              <a:rPr lang="es-ES" dirty="0" err="1">
                <a:latin typeface="Manrope"/>
              </a:rPr>
              <a:t>Stakeholders</a:t>
            </a:r>
            <a:endParaRPr lang="es-ES" dirty="0">
              <a:latin typeface="Manrope"/>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33</a:t>
            </a:fld>
            <a:endParaRPr lang="es-CL"/>
          </a:p>
        </p:txBody>
      </p:sp>
      <p:sp>
        <p:nvSpPr>
          <p:cNvPr id="9" name="Título 1">
            <a:extLst>
              <a:ext uri="{FF2B5EF4-FFF2-40B4-BE49-F238E27FC236}">
                <a16:creationId xmlns:a16="http://schemas.microsoft.com/office/drawing/2014/main" id="{B3E33531-97DB-43D3-B19C-BC44813E530C}"/>
              </a:ext>
            </a:extLst>
          </p:cNvPr>
          <p:cNvSpPr txBox="1">
            <a:spLocks/>
          </p:cNvSpPr>
          <p:nvPr/>
        </p:nvSpPr>
        <p:spPr>
          <a:xfrm>
            <a:off x="2458967" y="1400094"/>
            <a:ext cx="8665029" cy="369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Priorización de los </a:t>
            </a:r>
            <a:r>
              <a:rPr lang="es-ES" sz="2000" b="1" dirty="0" err="1">
                <a:solidFill>
                  <a:srgbClr val="444444"/>
                </a:solidFill>
                <a:latin typeface="Arial" panose="020B0604020202020204" pitchFamily="34" charset="0"/>
                <a:cs typeface="Arial" panose="020B0604020202020204" pitchFamily="34" charset="0"/>
              </a:rPr>
              <a:t>Stakeholders</a:t>
            </a:r>
            <a:r>
              <a:rPr lang="es-ES" sz="2000" b="1" dirty="0">
                <a:solidFill>
                  <a:srgbClr val="444444"/>
                </a:solidFill>
                <a:latin typeface="Arial" panose="020B0604020202020204" pitchFamily="34" charset="0"/>
                <a:cs typeface="Arial" panose="020B0604020202020204" pitchFamily="34" charset="0"/>
              </a:rPr>
              <a:t> Según su influencia en el sistema</a:t>
            </a:r>
            <a:endParaRPr lang="es-ES" sz="2000" dirty="0">
              <a:solidFill>
                <a:srgbClr val="444444"/>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46D98AA9-50CA-40A5-903F-976A89AB51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47531" y="1921764"/>
            <a:ext cx="5687899" cy="46171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6107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b="0" i="0" dirty="0">
                <a:solidFill>
                  <a:srgbClr val="000000"/>
                </a:solidFill>
                <a:effectLst/>
                <a:latin typeface="Montserrat" panose="00000500000000000000" pitchFamily="2" charset="0"/>
              </a:rPr>
              <a:t>Requerimientos</a:t>
            </a: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2252879" y="1568812"/>
            <a:ext cx="8664503" cy="6709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i="0" dirty="0">
                <a:solidFill>
                  <a:srgbClr val="444444"/>
                </a:solidFill>
                <a:effectLst/>
                <a:latin typeface="Arial" panose="020B0604020202020204" pitchFamily="34" charset="0"/>
                <a:cs typeface="Arial" panose="020B0604020202020204" pitchFamily="34" charset="0"/>
              </a:rPr>
              <a:t>Los requerimientos/requisitos de un sistema describen los servicios que ha de ofrecer el sistema y las restricciones asociadas a su funcionamiento.</a:t>
            </a:r>
          </a:p>
        </p:txBody>
      </p:sp>
      <p:pic>
        <p:nvPicPr>
          <p:cNvPr id="9" name="Imagen 8">
            <a:extLst>
              <a:ext uri="{FF2B5EF4-FFF2-40B4-BE49-F238E27FC236}">
                <a16:creationId xmlns:a16="http://schemas.microsoft.com/office/drawing/2014/main" id="{1FCF6F56-B4B9-4461-9CAE-4D2754A231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31009" y="2645018"/>
            <a:ext cx="3644059" cy="3407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34</a:t>
            </a:fld>
            <a:endParaRPr lang="es-CL"/>
          </a:p>
        </p:txBody>
      </p:sp>
      <p:sp>
        <p:nvSpPr>
          <p:cNvPr id="3" name="Rectángulo: esquinas redondeadas 2">
            <a:extLst>
              <a:ext uri="{FF2B5EF4-FFF2-40B4-BE49-F238E27FC236}">
                <a16:creationId xmlns:a16="http://schemas.microsoft.com/office/drawing/2014/main" id="{9AB1B7E5-39F9-4397-8CB2-D0828C39746F}"/>
              </a:ext>
            </a:extLst>
          </p:cNvPr>
          <p:cNvSpPr/>
          <p:nvPr/>
        </p:nvSpPr>
        <p:spPr>
          <a:xfrm>
            <a:off x="2221661" y="3256823"/>
            <a:ext cx="4538156" cy="155431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s-ES" sz="1800" b="1" dirty="0">
                <a:solidFill>
                  <a:srgbClr val="444444"/>
                </a:solidFill>
                <a:latin typeface="Arial" panose="020B0604020202020204" pitchFamily="34" charset="0"/>
                <a:cs typeface="Arial" panose="020B0604020202020204" pitchFamily="34" charset="0"/>
              </a:rPr>
              <a:t>Requerimientos:</a:t>
            </a:r>
          </a:p>
          <a:p>
            <a:pPr algn="just"/>
            <a:r>
              <a:rPr lang="es-ES" sz="1800" dirty="0">
                <a:solidFill>
                  <a:srgbClr val="444444"/>
                </a:solidFill>
                <a:latin typeface="Arial" panose="020B0604020202020204" pitchFamily="34" charset="0"/>
                <a:cs typeface="Arial" panose="020B0604020202020204" pitchFamily="34" charset="0"/>
              </a:rPr>
              <a:t>Propiedades o restricciones determinadas de forma precisa que deben satisfacerse.</a:t>
            </a:r>
            <a:endParaRPr lang="es-ES" sz="1800" i="0" dirty="0">
              <a:solidFill>
                <a:srgbClr val="444444"/>
              </a:solidFill>
              <a:effectLst/>
              <a:latin typeface="Arial" panose="020B0604020202020204" pitchFamily="34" charset="0"/>
              <a:cs typeface="Arial" panose="020B0604020202020204" pitchFamily="34" charset="0"/>
            </a:endParaRPr>
          </a:p>
          <a:p>
            <a:pPr algn="ctr"/>
            <a:endParaRPr lang="es-CL" dirty="0"/>
          </a:p>
        </p:txBody>
      </p:sp>
    </p:spTree>
    <p:extLst>
      <p:ext uri="{BB962C8B-B14F-4D97-AF65-F5344CB8AC3E}">
        <p14:creationId xmlns:p14="http://schemas.microsoft.com/office/powerpoint/2010/main" val="3393982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b="0" i="0" dirty="0">
                <a:solidFill>
                  <a:srgbClr val="000000"/>
                </a:solidFill>
                <a:effectLst/>
                <a:latin typeface="Montserrat" panose="00000500000000000000" pitchFamily="2" charset="0"/>
              </a:rPr>
              <a:t>Requerimientos</a:t>
            </a: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2285205" y="1906705"/>
            <a:ext cx="8054903" cy="12336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Requerimientos funcionales:</a:t>
            </a:r>
          </a:p>
          <a:p>
            <a:pPr algn="just"/>
            <a:r>
              <a:rPr lang="es-ES" sz="2000" i="0" dirty="0">
                <a:solidFill>
                  <a:srgbClr val="444444"/>
                </a:solidFill>
                <a:effectLst/>
                <a:latin typeface="Arial" panose="020B0604020202020204" pitchFamily="34" charset="0"/>
                <a:cs typeface="Arial" panose="020B0604020202020204" pitchFamily="34" charset="0"/>
              </a:rPr>
              <a:t>Expresan la naturaleza del funcionamiento del sistema (cómo interacciona el sistema con su entorno y cuáles van a ser su estado y funcionamiento).</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35</a:t>
            </a:fld>
            <a:endParaRPr lang="es-CL"/>
          </a:p>
        </p:txBody>
      </p:sp>
      <p:sp>
        <p:nvSpPr>
          <p:cNvPr id="10" name="Título 1">
            <a:extLst>
              <a:ext uri="{FF2B5EF4-FFF2-40B4-BE49-F238E27FC236}">
                <a16:creationId xmlns:a16="http://schemas.microsoft.com/office/drawing/2014/main" id="{FFA51DC6-3FD7-40E6-9D54-CAC0E6E0A148}"/>
              </a:ext>
            </a:extLst>
          </p:cNvPr>
          <p:cNvSpPr txBox="1">
            <a:spLocks/>
          </p:cNvSpPr>
          <p:nvPr/>
        </p:nvSpPr>
        <p:spPr>
          <a:xfrm>
            <a:off x="6312657" y="5093894"/>
            <a:ext cx="5278979" cy="5657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NOTA:</a:t>
            </a:r>
            <a:r>
              <a:rPr lang="es-ES" sz="2000" dirty="0">
                <a:solidFill>
                  <a:srgbClr val="444444"/>
                </a:solidFill>
                <a:latin typeface="Arial" panose="020B0604020202020204" pitchFamily="34" charset="0"/>
                <a:cs typeface="Arial" panose="020B0604020202020204" pitchFamily="34" charset="0"/>
              </a:rPr>
              <a:t> A veces, también es conveniente</a:t>
            </a:r>
          </a:p>
          <a:p>
            <a:pPr algn="just"/>
            <a:r>
              <a:rPr lang="es-ES" sz="2000" dirty="0">
                <a:solidFill>
                  <a:srgbClr val="444444"/>
                </a:solidFill>
                <a:latin typeface="Arial" panose="020B0604020202020204" pitchFamily="34" charset="0"/>
                <a:cs typeface="Arial" panose="020B0604020202020204" pitchFamily="34" charset="0"/>
              </a:rPr>
              <a:t>indicar lo que no hará el sistema.</a:t>
            </a:r>
            <a:endParaRPr lang="es-ES" sz="2000" i="0" dirty="0">
              <a:solidFill>
                <a:srgbClr val="444444"/>
              </a:solidFill>
              <a:effectLst/>
              <a:latin typeface="Arial" panose="020B0604020202020204" pitchFamily="34" charset="0"/>
              <a:cs typeface="Arial" panose="020B0604020202020204" pitchFamily="34" charset="0"/>
            </a:endParaRPr>
          </a:p>
        </p:txBody>
      </p:sp>
      <p:pic>
        <p:nvPicPr>
          <p:cNvPr id="11" name="Imagen 10">
            <a:extLst>
              <a:ext uri="{FF2B5EF4-FFF2-40B4-BE49-F238E27FC236}">
                <a16:creationId xmlns:a16="http://schemas.microsoft.com/office/drawing/2014/main" id="{830350FA-E9CC-407A-8292-311E7B9262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85205" y="3290051"/>
            <a:ext cx="3644059" cy="26533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437852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b="0" i="0" dirty="0">
                <a:solidFill>
                  <a:srgbClr val="000000"/>
                </a:solidFill>
                <a:effectLst/>
                <a:latin typeface="Montserrat" panose="00000500000000000000" pitchFamily="2" charset="0"/>
              </a:rPr>
              <a:t>Requerimientos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36</a:t>
            </a:fld>
            <a:endParaRPr lang="es-CL"/>
          </a:p>
        </p:txBody>
      </p:sp>
      <p:sp>
        <p:nvSpPr>
          <p:cNvPr id="9" name="Título 1">
            <a:extLst>
              <a:ext uri="{FF2B5EF4-FFF2-40B4-BE49-F238E27FC236}">
                <a16:creationId xmlns:a16="http://schemas.microsoft.com/office/drawing/2014/main" id="{44A6F215-F1DE-4719-8789-D3A48BA5DC9D}"/>
              </a:ext>
            </a:extLst>
          </p:cNvPr>
          <p:cNvSpPr txBox="1">
            <a:spLocks/>
          </p:cNvSpPr>
          <p:nvPr/>
        </p:nvSpPr>
        <p:spPr>
          <a:xfrm>
            <a:off x="1655176" y="2039788"/>
            <a:ext cx="6627886" cy="34555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Requerimientos no funcionales:</a:t>
            </a:r>
          </a:p>
          <a:p>
            <a:pPr algn="just"/>
            <a:r>
              <a:rPr lang="es-ES" sz="2000" i="0" dirty="0">
                <a:solidFill>
                  <a:srgbClr val="444444"/>
                </a:solidFill>
                <a:effectLst/>
                <a:latin typeface="Arial" panose="020B0604020202020204" pitchFamily="34" charset="0"/>
                <a:cs typeface="Arial" panose="020B0604020202020204" pitchFamily="34" charset="0"/>
              </a:rPr>
              <a:t>Restricciones sobre el espacio de posibles soluciones.</a:t>
            </a:r>
          </a:p>
          <a:p>
            <a:pPr algn="just"/>
            <a:endParaRPr lang="es-ES" sz="2000" b="1" i="0" dirty="0">
              <a:solidFill>
                <a:srgbClr val="444444"/>
              </a:solidFill>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b="1" i="0" dirty="0">
                <a:solidFill>
                  <a:srgbClr val="444444"/>
                </a:solidFill>
                <a:effectLst/>
                <a:latin typeface="Arial" panose="020B0604020202020204" pitchFamily="34" charset="0"/>
                <a:cs typeface="Arial" panose="020B0604020202020204" pitchFamily="34" charset="0"/>
              </a:rPr>
              <a:t>Rendimiento del sistema:</a:t>
            </a:r>
          </a:p>
          <a:p>
            <a:pPr algn="just"/>
            <a:r>
              <a:rPr lang="es-ES" sz="2000" dirty="0">
                <a:solidFill>
                  <a:srgbClr val="444444"/>
                </a:solidFill>
                <a:latin typeface="Arial" panose="020B0604020202020204" pitchFamily="34" charset="0"/>
                <a:cs typeface="Arial" panose="020B0604020202020204" pitchFamily="34" charset="0"/>
              </a:rPr>
              <a:t>     </a:t>
            </a:r>
            <a:r>
              <a:rPr lang="es-ES" sz="2000" i="0" dirty="0">
                <a:solidFill>
                  <a:srgbClr val="444444"/>
                </a:solidFill>
                <a:effectLst/>
                <a:latin typeface="Arial" panose="020B0604020202020204" pitchFamily="34" charset="0"/>
                <a:cs typeface="Arial" panose="020B0604020202020204" pitchFamily="34" charset="0"/>
              </a:rPr>
              <a:t>Fiabilidad, tiempo de respuesta, disponibilidad…</a:t>
            </a:r>
          </a:p>
          <a:p>
            <a:pPr algn="just"/>
            <a:endParaRPr lang="es-ES" sz="2000" i="0" dirty="0">
              <a:solidFill>
                <a:srgbClr val="444444"/>
              </a:solidFill>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b="1" i="0" dirty="0">
                <a:solidFill>
                  <a:srgbClr val="444444"/>
                </a:solidFill>
                <a:effectLst/>
                <a:latin typeface="Arial" panose="020B0604020202020204" pitchFamily="34" charset="0"/>
                <a:cs typeface="Arial" panose="020B0604020202020204" pitchFamily="34" charset="0"/>
              </a:rPr>
              <a:t>Interfaces:</a:t>
            </a:r>
          </a:p>
          <a:p>
            <a:pPr algn="just"/>
            <a:r>
              <a:rPr lang="es-ES" sz="2000" i="0" dirty="0">
                <a:solidFill>
                  <a:srgbClr val="444444"/>
                </a:solidFill>
                <a:effectLst/>
                <a:latin typeface="Arial" panose="020B0604020202020204" pitchFamily="34" charset="0"/>
                <a:cs typeface="Arial" panose="020B0604020202020204" pitchFamily="34" charset="0"/>
              </a:rPr>
              <a:t>     Dispositivos de E/S, usabilidad, interoperabilidad…</a:t>
            </a:r>
          </a:p>
          <a:p>
            <a:pPr algn="just"/>
            <a:endParaRPr lang="es-ES" sz="2000" i="0" dirty="0">
              <a:solidFill>
                <a:srgbClr val="444444"/>
              </a:solidFill>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b="1" i="0" dirty="0">
                <a:solidFill>
                  <a:srgbClr val="444444"/>
                </a:solidFill>
                <a:effectLst/>
                <a:latin typeface="Arial" panose="020B0604020202020204" pitchFamily="34" charset="0"/>
                <a:cs typeface="Arial" panose="020B0604020202020204" pitchFamily="34" charset="0"/>
              </a:rPr>
              <a:t>Proceso de desarrollo:</a:t>
            </a:r>
          </a:p>
          <a:p>
            <a:pPr algn="just"/>
            <a:r>
              <a:rPr lang="es-ES" sz="2000" i="0" dirty="0">
                <a:solidFill>
                  <a:srgbClr val="444444"/>
                </a:solidFill>
                <a:effectLst/>
                <a:latin typeface="Arial" panose="020B0604020202020204" pitchFamily="34" charset="0"/>
                <a:cs typeface="Arial" panose="020B0604020202020204" pitchFamily="34" charset="0"/>
              </a:rPr>
              <a:t>     Estándares, herramientas, plazo de entrega…</a:t>
            </a:r>
          </a:p>
        </p:txBody>
      </p:sp>
      <p:pic>
        <p:nvPicPr>
          <p:cNvPr id="11" name="Imagen 10">
            <a:extLst>
              <a:ext uri="{FF2B5EF4-FFF2-40B4-BE49-F238E27FC236}">
                <a16:creationId xmlns:a16="http://schemas.microsoft.com/office/drawing/2014/main" id="{9600551F-5717-4532-B5BE-50EF982675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70039" y="2039788"/>
            <a:ext cx="4015494" cy="3049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874035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b="0" i="0" dirty="0">
                <a:solidFill>
                  <a:srgbClr val="000000"/>
                </a:solidFill>
                <a:effectLst/>
                <a:latin typeface="Montserrat" panose="00000500000000000000" pitchFamily="2" charset="0"/>
              </a:rPr>
              <a:t>Requerimientos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37</a:t>
            </a:fld>
            <a:endParaRPr lang="es-CL"/>
          </a:p>
        </p:txBody>
      </p:sp>
      <p:pic>
        <p:nvPicPr>
          <p:cNvPr id="11" name="Imagen 10">
            <a:extLst>
              <a:ext uri="{FF2B5EF4-FFF2-40B4-BE49-F238E27FC236}">
                <a16:creationId xmlns:a16="http://schemas.microsoft.com/office/drawing/2014/main" id="{9600551F-5717-4532-B5BE-50EF982675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88723" y="4335332"/>
            <a:ext cx="2810905" cy="21346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ángulo: esquinas redondeadas 9">
            <a:extLst>
              <a:ext uri="{FF2B5EF4-FFF2-40B4-BE49-F238E27FC236}">
                <a16:creationId xmlns:a16="http://schemas.microsoft.com/office/drawing/2014/main" id="{15CD37C6-A849-4671-8749-EBA4623BB981}"/>
              </a:ext>
            </a:extLst>
          </p:cNvPr>
          <p:cNvSpPr/>
          <p:nvPr/>
        </p:nvSpPr>
        <p:spPr>
          <a:xfrm>
            <a:off x="2425372" y="2061216"/>
            <a:ext cx="4538156" cy="155431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800" dirty="0">
                <a:solidFill>
                  <a:srgbClr val="444444"/>
                </a:solidFill>
                <a:latin typeface="Arial" panose="020B0604020202020204" pitchFamily="34" charset="0"/>
                <a:cs typeface="Arial" panose="020B0604020202020204" pitchFamily="34" charset="0"/>
              </a:rPr>
              <a:t>Los requisitos funcionales definen</a:t>
            </a:r>
          </a:p>
          <a:p>
            <a:pPr algn="ctr"/>
            <a:r>
              <a:rPr lang="es-ES" sz="1800" b="1" dirty="0">
                <a:solidFill>
                  <a:srgbClr val="444444"/>
                </a:solidFill>
                <a:latin typeface="Arial" panose="020B0604020202020204" pitchFamily="34" charset="0"/>
                <a:cs typeface="Arial" panose="020B0604020202020204" pitchFamily="34" charset="0"/>
              </a:rPr>
              <a:t>qué debe</a:t>
            </a:r>
            <a:r>
              <a:rPr lang="es-ES" sz="1800" dirty="0">
                <a:solidFill>
                  <a:srgbClr val="444444"/>
                </a:solidFill>
                <a:latin typeface="Arial" panose="020B0604020202020204" pitchFamily="34" charset="0"/>
                <a:cs typeface="Arial" panose="020B0604020202020204" pitchFamily="34" charset="0"/>
              </a:rPr>
              <a:t> hacer un sistema.</a:t>
            </a:r>
            <a:endParaRPr lang="es-CL" dirty="0"/>
          </a:p>
        </p:txBody>
      </p:sp>
      <p:sp>
        <p:nvSpPr>
          <p:cNvPr id="14" name="Rectángulo: esquinas redondeadas 13">
            <a:extLst>
              <a:ext uri="{FF2B5EF4-FFF2-40B4-BE49-F238E27FC236}">
                <a16:creationId xmlns:a16="http://schemas.microsoft.com/office/drawing/2014/main" id="{72704B67-8DB8-4B7D-BACA-F56794F3069F}"/>
              </a:ext>
            </a:extLst>
          </p:cNvPr>
          <p:cNvSpPr/>
          <p:nvPr/>
        </p:nvSpPr>
        <p:spPr>
          <a:xfrm>
            <a:off x="2429761" y="4547128"/>
            <a:ext cx="4538156" cy="155431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800" dirty="0">
                <a:solidFill>
                  <a:srgbClr val="444444"/>
                </a:solidFill>
                <a:latin typeface="Arial" panose="020B0604020202020204" pitchFamily="34" charset="0"/>
                <a:cs typeface="Arial" panose="020B0604020202020204" pitchFamily="34" charset="0"/>
              </a:rPr>
              <a:t>Los requisitos no funcionales definen</a:t>
            </a:r>
          </a:p>
          <a:p>
            <a:pPr algn="ctr"/>
            <a:r>
              <a:rPr lang="es-ES" sz="1800" b="1" dirty="0">
                <a:solidFill>
                  <a:srgbClr val="444444"/>
                </a:solidFill>
                <a:latin typeface="Arial" panose="020B0604020202020204" pitchFamily="34" charset="0"/>
                <a:cs typeface="Arial" panose="020B0604020202020204" pitchFamily="34" charset="0"/>
              </a:rPr>
              <a:t>cómo debe</a:t>
            </a:r>
            <a:r>
              <a:rPr lang="es-ES" sz="1800" dirty="0">
                <a:solidFill>
                  <a:srgbClr val="444444"/>
                </a:solidFill>
                <a:latin typeface="Arial" panose="020B0604020202020204" pitchFamily="34" charset="0"/>
                <a:cs typeface="Arial" panose="020B0604020202020204" pitchFamily="34" charset="0"/>
              </a:rPr>
              <a:t> ser el sistema</a:t>
            </a:r>
            <a:endParaRPr lang="es-CL" dirty="0"/>
          </a:p>
        </p:txBody>
      </p:sp>
      <p:pic>
        <p:nvPicPr>
          <p:cNvPr id="15" name="Imagen 14">
            <a:extLst>
              <a:ext uri="{FF2B5EF4-FFF2-40B4-BE49-F238E27FC236}">
                <a16:creationId xmlns:a16="http://schemas.microsoft.com/office/drawing/2014/main" id="{1609C638-1DDB-4247-BE22-F0053A1C28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47752" y="1785195"/>
            <a:ext cx="2892848" cy="2106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151534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b="0" i="0" dirty="0">
                <a:solidFill>
                  <a:srgbClr val="000000"/>
                </a:solidFill>
                <a:effectLst/>
                <a:latin typeface="Montserrat" panose="00000500000000000000" pitchFamily="2" charset="0"/>
              </a:rPr>
              <a:t>Requerimientos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38</a:t>
            </a:fld>
            <a:endParaRPr lang="es-CL"/>
          </a:p>
        </p:txBody>
      </p:sp>
      <p:sp>
        <p:nvSpPr>
          <p:cNvPr id="9" name="Título 1">
            <a:extLst>
              <a:ext uri="{FF2B5EF4-FFF2-40B4-BE49-F238E27FC236}">
                <a16:creationId xmlns:a16="http://schemas.microsoft.com/office/drawing/2014/main" id="{44A6F215-F1DE-4719-8789-D3A48BA5DC9D}"/>
              </a:ext>
            </a:extLst>
          </p:cNvPr>
          <p:cNvSpPr txBox="1">
            <a:spLocks/>
          </p:cNvSpPr>
          <p:nvPr/>
        </p:nvSpPr>
        <p:spPr>
          <a:xfrm>
            <a:off x="2042824" y="2070213"/>
            <a:ext cx="8839200" cy="30732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i="0" dirty="0">
                <a:solidFill>
                  <a:srgbClr val="444444"/>
                </a:solidFill>
                <a:effectLst/>
                <a:latin typeface="Arial" panose="020B0604020202020204" pitchFamily="34" charset="0"/>
                <a:cs typeface="Arial" panose="020B0604020202020204" pitchFamily="34" charset="0"/>
              </a:rPr>
              <a:t>A los requisitos no funcionales se les suele llamar coloquialmente “cualidades” del sistema y pueden dividirse en dos categorías:</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b="1" i="0" dirty="0">
                <a:solidFill>
                  <a:srgbClr val="444444"/>
                </a:solidFill>
                <a:effectLst/>
                <a:latin typeface="Arial" panose="020B0604020202020204" pitchFamily="34" charset="0"/>
                <a:cs typeface="Arial" panose="020B0604020202020204" pitchFamily="34" charset="0"/>
              </a:rPr>
              <a:t>Cualidades de ejecución</a:t>
            </a:r>
            <a:r>
              <a:rPr lang="es-ES" sz="2000" i="0" dirty="0">
                <a:solidFill>
                  <a:srgbClr val="444444"/>
                </a:solidFill>
                <a:effectLst/>
                <a:latin typeface="Arial" panose="020B0604020202020204" pitchFamily="34" charset="0"/>
                <a:cs typeface="Arial" panose="020B0604020202020204" pitchFamily="34" charset="0"/>
              </a:rPr>
              <a:t>,</a:t>
            </a:r>
          </a:p>
          <a:p>
            <a:pPr algn="just"/>
            <a:r>
              <a:rPr lang="es-ES" sz="2000" i="0" dirty="0">
                <a:solidFill>
                  <a:srgbClr val="444444"/>
                </a:solidFill>
                <a:effectLst/>
                <a:latin typeface="Arial" panose="020B0604020202020204" pitchFamily="34" charset="0"/>
                <a:cs typeface="Arial" panose="020B0604020202020204" pitchFamily="34" charset="0"/>
              </a:rPr>
              <a:t>     Como la seguridad o la usabilidad, observables en tiempo de ejecución.</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b="1" i="0" dirty="0">
                <a:solidFill>
                  <a:srgbClr val="444444"/>
                </a:solidFill>
                <a:effectLst/>
                <a:latin typeface="Arial" panose="020B0604020202020204" pitchFamily="34" charset="0"/>
                <a:cs typeface="Arial" panose="020B0604020202020204" pitchFamily="34" charset="0"/>
              </a:rPr>
              <a:t>Cualidades de evolución</a:t>
            </a:r>
            <a:r>
              <a:rPr lang="es-ES" sz="2000" i="0" dirty="0">
                <a:solidFill>
                  <a:srgbClr val="444444"/>
                </a:solidFill>
                <a:effectLst/>
                <a:latin typeface="Arial" panose="020B0604020202020204" pitchFamily="34" charset="0"/>
                <a:cs typeface="Arial" panose="020B0604020202020204" pitchFamily="34" charset="0"/>
              </a:rPr>
              <a:t>,</a:t>
            </a:r>
          </a:p>
          <a:p>
            <a:pPr algn="just"/>
            <a:r>
              <a:rPr lang="es-ES" sz="2000" i="0" dirty="0">
                <a:solidFill>
                  <a:srgbClr val="444444"/>
                </a:solidFill>
                <a:effectLst/>
                <a:latin typeface="Arial" panose="020B0604020202020204" pitchFamily="34" charset="0"/>
                <a:cs typeface="Arial" panose="020B0604020202020204" pitchFamily="34" charset="0"/>
              </a:rPr>
              <a:t>     Como la “</a:t>
            </a:r>
            <a:r>
              <a:rPr lang="es-ES" sz="2000" i="0" dirty="0" err="1">
                <a:solidFill>
                  <a:srgbClr val="444444"/>
                </a:solidFill>
                <a:effectLst/>
                <a:latin typeface="Arial" panose="020B0604020202020204" pitchFamily="34" charset="0"/>
                <a:cs typeface="Arial" panose="020B0604020202020204" pitchFamily="34" charset="0"/>
              </a:rPr>
              <a:t>testabilidad</a:t>
            </a:r>
            <a:r>
              <a:rPr lang="es-ES" sz="2000" i="0" dirty="0">
                <a:solidFill>
                  <a:srgbClr val="444444"/>
                </a:solidFill>
                <a:effectLst/>
                <a:latin typeface="Arial" panose="020B0604020202020204" pitchFamily="34" charset="0"/>
                <a:cs typeface="Arial" panose="020B0604020202020204" pitchFamily="34" charset="0"/>
              </a:rPr>
              <a:t>”, mantenibilidad, extensibilidad o escalabilidad,</a:t>
            </a:r>
          </a:p>
          <a:p>
            <a:pPr algn="just"/>
            <a:r>
              <a:rPr lang="es-ES" sz="2000" dirty="0">
                <a:solidFill>
                  <a:srgbClr val="444444"/>
                </a:solidFill>
                <a:latin typeface="Arial" panose="020B0604020202020204" pitchFamily="34" charset="0"/>
                <a:cs typeface="Arial" panose="020B0604020202020204" pitchFamily="34" charset="0"/>
              </a:rPr>
              <a:t>     </a:t>
            </a:r>
            <a:r>
              <a:rPr lang="es-ES" sz="2000" i="0" dirty="0">
                <a:solidFill>
                  <a:srgbClr val="444444"/>
                </a:solidFill>
                <a:effectLst/>
                <a:latin typeface="Arial" panose="020B0604020202020204" pitchFamily="34" charset="0"/>
                <a:cs typeface="Arial" panose="020B0604020202020204" pitchFamily="34" charset="0"/>
              </a:rPr>
              <a:t>determinadas por la estructura estática del software.</a:t>
            </a:r>
          </a:p>
        </p:txBody>
      </p:sp>
    </p:spTree>
    <p:extLst>
      <p:ext uri="{BB962C8B-B14F-4D97-AF65-F5344CB8AC3E}">
        <p14:creationId xmlns:p14="http://schemas.microsoft.com/office/powerpoint/2010/main" val="33791858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b="0" i="0" dirty="0">
                <a:solidFill>
                  <a:srgbClr val="000000"/>
                </a:solidFill>
                <a:effectLst/>
                <a:latin typeface="Montserrat" panose="00000500000000000000" pitchFamily="2" charset="0"/>
              </a:rPr>
              <a:t>Requerimientos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39</a:t>
            </a:fld>
            <a:endParaRPr lang="es-CL"/>
          </a:p>
        </p:txBody>
      </p:sp>
      <p:sp>
        <p:nvSpPr>
          <p:cNvPr id="9" name="Título 1">
            <a:extLst>
              <a:ext uri="{FF2B5EF4-FFF2-40B4-BE49-F238E27FC236}">
                <a16:creationId xmlns:a16="http://schemas.microsoft.com/office/drawing/2014/main" id="{44A6F215-F1DE-4719-8789-D3A48BA5DC9D}"/>
              </a:ext>
            </a:extLst>
          </p:cNvPr>
          <p:cNvSpPr txBox="1">
            <a:spLocks/>
          </p:cNvSpPr>
          <p:nvPr/>
        </p:nvSpPr>
        <p:spPr>
          <a:xfrm>
            <a:off x="2115127" y="2019422"/>
            <a:ext cx="8839200" cy="708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i="0" dirty="0">
                <a:solidFill>
                  <a:srgbClr val="444444"/>
                </a:solidFill>
                <a:effectLst/>
                <a:latin typeface="Arial" panose="020B0604020202020204" pitchFamily="34" charset="0"/>
                <a:cs typeface="Arial" panose="020B0604020202020204" pitchFamily="34" charset="0"/>
              </a:rPr>
              <a:t>La distinción entre requerimientos funcionales y no funcionales no siempre resulta evidente.</a:t>
            </a:r>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2715491" y="2794690"/>
            <a:ext cx="6761018" cy="15611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Ejemplo: </a:t>
            </a:r>
            <a:r>
              <a:rPr lang="es-ES" sz="2000" i="1" dirty="0">
                <a:solidFill>
                  <a:srgbClr val="444444"/>
                </a:solidFill>
                <a:latin typeface="Arial" panose="020B0604020202020204" pitchFamily="34" charset="0"/>
                <a:cs typeface="Arial" panose="020B0604020202020204" pitchFamily="34" charset="0"/>
              </a:rPr>
              <a:t>La seguridad puede interpretarse inicialmente</a:t>
            </a:r>
          </a:p>
          <a:p>
            <a:pPr algn="just"/>
            <a:r>
              <a:rPr lang="es-ES" sz="2000" i="1" dirty="0">
                <a:solidFill>
                  <a:srgbClr val="444444"/>
                </a:solidFill>
                <a:latin typeface="Arial" panose="020B0604020202020204" pitchFamily="34" charset="0"/>
                <a:cs typeface="Arial" panose="020B0604020202020204" pitchFamily="34" charset="0"/>
              </a:rPr>
              <a:t>como un requerimiento no funcional al principio. No</a:t>
            </a:r>
          </a:p>
          <a:p>
            <a:pPr algn="just"/>
            <a:r>
              <a:rPr lang="es-ES" sz="2000" i="1" dirty="0">
                <a:solidFill>
                  <a:srgbClr val="444444"/>
                </a:solidFill>
                <a:latin typeface="Arial" panose="020B0604020202020204" pitchFamily="34" charset="0"/>
                <a:cs typeface="Arial" panose="020B0604020202020204" pitchFamily="34" charset="0"/>
              </a:rPr>
              <a:t>obstante, su elaboración puede conducir a nuevos</a:t>
            </a:r>
          </a:p>
          <a:p>
            <a:pPr algn="just"/>
            <a:r>
              <a:rPr lang="es-ES" sz="2000" i="1" dirty="0">
                <a:solidFill>
                  <a:srgbClr val="444444"/>
                </a:solidFill>
                <a:latin typeface="Arial" panose="020B0604020202020204" pitchFamily="34" charset="0"/>
                <a:cs typeface="Arial" panose="020B0604020202020204" pitchFamily="34" charset="0"/>
              </a:rPr>
              <a:t>requerimientos funcionales, como la necesidad de</a:t>
            </a:r>
          </a:p>
          <a:p>
            <a:pPr algn="just"/>
            <a:r>
              <a:rPr lang="es-ES" sz="2000" i="1" dirty="0">
                <a:solidFill>
                  <a:srgbClr val="444444"/>
                </a:solidFill>
                <a:latin typeface="Arial" panose="020B0604020202020204" pitchFamily="34" charset="0"/>
                <a:cs typeface="Arial" panose="020B0604020202020204" pitchFamily="34" charset="0"/>
              </a:rPr>
              <a:t>autentificar a los usuarios del sistema.</a:t>
            </a:r>
          </a:p>
        </p:txBody>
      </p:sp>
      <p:sp>
        <p:nvSpPr>
          <p:cNvPr id="10" name="Título 1">
            <a:extLst>
              <a:ext uri="{FF2B5EF4-FFF2-40B4-BE49-F238E27FC236}">
                <a16:creationId xmlns:a16="http://schemas.microsoft.com/office/drawing/2014/main" id="{A5037E04-C47E-4F3C-BDD9-13EF5E88851A}"/>
              </a:ext>
            </a:extLst>
          </p:cNvPr>
          <p:cNvSpPr txBox="1">
            <a:spLocks/>
          </p:cNvSpPr>
          <p:nvPr/>
        </p:nvSpPr>
        <p:spPr>
          <a:xfrm>
            <a:off x="2115127" y="4508959"/>
            <a:ext cx="8839200" cy="10379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i="0" dirty="0">
                <a:solidFill>
                  <a:srgbClr val="444444"/>
                </a:solidFill>
                <a:effectLst/>
                <a:latin typeface="Arial" panose="020B0604020202020204" pitchFamily="34" charset="0"/>
                <a:cs typeface="Arial" panose="020B0604020202020204" pitchFamily="34" charset="0"/>
              </a:rPr>
              <a:t>Más allá de si decidimos incluir este tipo de requisitos en una sección u otra, lo importante es identificarlos correctamente.</a:t>
            </a:r>
          </a:p>
        </p:txBody>
      </p:sp>
    </p:spTree>
    <p:extLst>
      <p:ext uri="{BB962C8B-B14F-4D97-AF65-F5344CB8AC3E}">
        <p14:creationId xmlns:p14="http://schemas.microsoft.com/office/powerpoint/2010/main" val="1542307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0" i="0" dirty="0">
                <a:solidFill>
                  <a:srgbClr val="000000"/>
                </a:solidFill>
                <a:effectLst/>
                <a:latin typeface="Arial" panose="020B0604020202020204" pitchFamily="34" charset="0"/>
                <a:cs typeface="Arial" panose="020B0604020202020204" pitchFamily="34" charset="0"/>
              </a:rPr>
              <a:t>INFORMACIÓN DEL MÓDULO</a:t>
            </a:r>
            <a:endParaRPr lang="es-CL" dirty="0">
              <a:latin typeface="Arial" panose="020B0604020202020204" pitchFamily="34" charset="0"/>
              <a:cs typeface="Arial" panose="020B0604020202020204" pitchFamily="34" charset="0"/>
            </a:endParaRPr>
          </a:p>
        </p:txBody>
      </p:sp>
      <p:sp>
        <p:nvSpPr>
          <p:cNvPr id="2" name="Marcador de número de diapositiva 1">
            <a:extLst>
              <a:ext uri="{FF2B5EF4-FFF2-40B4-BE49-F238E27FC236}">
                <a16:creationId xmlns:a16="http://schemas.microsoft.com/office/drawing/2014/main" id="{1D093A3A-9EA4-43B3-AB3C-D8E1E91D11ED}"/>
              </a:ext>
            </a:extLst>
          </p:cNvPr>
          <p:cNvSpPr>
            <a:spLocks noGrp="1"/>
          </p:cNvSpPr>
          <p:nvPr>
            <p:ph type="sldNum" sz="quarter" idx="12"/>
          </p:nvPr>
        </p:nvSpPr>
        <p:spPr/>
        <p:txBody>
          <a:bodyPr/>
          <a:lstStyle/>
          <a:p>
            <a:fld id="{808A025A-C980-4902-B187-215779B55273}" type="slidenum">
              <a:rPr lang="es-CL" smtClean="0"/>
              <a:t>4</a:t>
            </a:fld>
            <a:endParaRPr lang="es-CL"/>
          </a:p>
        </p:txBody>
      </p:sp>
      <p:graphicFrame>
        <p:nvGraphicFramePr>
          <p:cNvPr id="9" name="Tabla 5">
            <a:extLst>
              <a:ext uri="{FF2B5EF4-FFF2-40B4-BE49-F238E27FC236}">
                <a16:creationId xmlns:a16="http://schemas.microsoft.com/office/drawing/2014/main" id="{638F9878-C01E-47B7-A436-9782F9B3275C}"/>
              </a:ext>
            </a:extLst>
          </p:cNvPr>
          <p:cNvGraphicFramePr>
            <a:graphicFrameLocks noGrp="1"/>
          </p:cNvGraphicFramePr>
          <p:nvPr>
            <p:extLst>
              <p:ext uri="{D42A27DB-BD31-4B8C-83A1-F6EECF244321}">
                <p14:modId xmlns:p14="http://schemas.microsoft.com/office/powerpoint/2010/main" val="1033250762"/>
              </p:ext>
            </p:extLst>
          </p:nvPr>
        </p:nvGraphicFramePr>
        <p:xfrm>
          <a:off x="1884643" y="1839115"/>
          <a:ext cx="9750350" cy="4131921"/>
        </p:xfrm>
        <a:graphic>
          <a:graphicData uri="http://schemas.openxmlformats.org/drawingml/2006/table">
            <a:tbl>
              <a:tblPr firstRow="1" bandRow="1">
                <a:tableStyleId>{0E3FDE45-AF77-4B5C-9715-49D594BDF05E}</a:tableStyleId>
              </a:tblPr>
              <a:tblGrid>
                <a:gridCol w="1672047">
                  <a:extLst>
                    <a:ext uri="{9D8B030D-6E8A-4147-A177-3AD203B41FA5}">
                      <a16:colId xmlns:a16="http://schemas.microsoft.com/office/drawing/2014/main" val="2157831607"/>
                    </a:ext>
                  </a:extLst>
                </a:gridCol>
                <a:gridCol w="1637210">
                  <a:extLst>
                    <a:ext uri="{9D8B030D-6E8A-4147-A177-3AD203B41FA5}">
                      <a16:colId xmlns:a16="http://schemas.microsoft.com/office/drawing/2014/main" val="196029464"/>
                    </a:ext>
                  </a:extLst>
                </a:gridCol>
                <a:gridCol w="2847703">
                  <a:extLst>
                    <a:ext uri="{9D8B030D-6E8A-4147-A177-3AD203B41FA5}">
                      <a16:colId xmlns:a16="http://schemas.microsoft.com/office/drawing/2014/main" val="219406140"/>
                    </a:ext>
                  </a:extLst>
                </a:gridCol>
                <a:gridCol w="2299063">
                  <a:extLst>
                    <a:ext uri="{9D8B030D-6E8A-4147-A177-3AD203B41FA5}">
                      <a16:colId xmlns:a16="http://schemas.microsoft.com/office/drawing/2014/main" val="2813063342"/>
                    </a:ext>
                  </a:extLst>
                </a:gridCol>
                <a:gridCol w="1294327">
                  <a:extLst>
                    <a:ext uri="{9D8B030D-6E8A-4147-A177-3AD203B41FA5}">
                      <a16:colId xmlns:a16="http://schemas.microsoft.com/office/drawing/2014/main" val="3215938268"/>
                    </a:ext>
                  </a:extLst>
                </a:gridCol>
              </a:tblGrid>
              <a:tr h="455523">
                <a:tc gridSpan="2">
                  <a:txBody>
                    <a:bodyPr/>
                    <a:lstStyle/>
                    <a:p>
                      <a:pPr algn="ctr"/>
                      <a:r>
                        <a:rPr lang="es-ES" dirty="0"/>
                        <a:t>UNIDADES DE APRENDIZAJE</a:t>
                      </a:r>
                      <a:endParaRPr lang="es-CL"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hMerge="1">
                  <a:txBody>
                    <a:bodyPr/>
                    <a:lstStyle/>
                    <a:p>
                      <a:endParaRPr lang="es-CL"/>
                    </a:p>
                  </a:txBody>
                  <a:tcPr/>
                </a:tc>
                <a:tc gridSpan="3">
                  <a:txBody>
                    <a:bodyPr/>
                    <a:lstStyle/>
                    <a:p>
                      <a:pPr algn="ctr"/>
                      <a:r>
                        <a:rPr lang="es-ES" dirty="0"/>
                        <a:t>Secuenciales</a:t>
                      </a:r>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CL"/>
                    </a:p>
                  </a:txBody>
                  <a:tcPr/>
                </a:tc>
                <a:tc hMerge="1">
                  <a:txBody>
                    <a:bodyPr/>
                    <a:lstStyle/>
                    <a:p>
                      <a:endParaRPr lang="es-CL"/>
                    </a:p>
                  </a:txBody>
                  <a:tcPr/>
                </a:tc>
                <a:extLst>
                  <a:ext uri="{0D108BD9-81ED-4DB2-BD59-A6C34878D82A}">
                    <a16:rowId xmlns:a16="http://schemas.microsoft.com/office/drawing/2014/main" val="2717968786"/>
                  </a:ext>
                </a:extLst>
              </a:tr>
              <a:tr h="501576">
                <a:tc>
                  <a:txBody>
                    <a:bodyPr/>
                    <a:lstStyle/>
                    <a:p>
                      <a:r>
                        <a:rPr lang="es-ES" b="1" dirty="0"/>
                        <a:t>1° UNIDAD</a:t>
                      </a:r>
                      <a:endParaRPr lang="es-CL" b="1"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gridSpan="2">
                  <a:txBody>
                    <a:bodyPr/>
                    <a:lstStyle/>
                    <a:p>
                      <a:r>
                        <a:rPr lang="es-CL" b="1" dirty="0"/>
                        <a:t>Requerimientos de software</a:t>
                      </a:r>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hMerge="1">
                  <a:txBody>
                    <a:bodyPr/>
                    <a:lstStyle/>
                    <a:p>
                      <a:endParaRPr lang="es-CL" sz="2000" dirty="0"/>
                    </a:p>
                  </a:txBody>
                  <a:tcPr anchor="ct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t>HORAS DE CLASES</a:t>
                      </a:r>
                      <a:endParaRPr lang="es-CL" sz="2000"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a:txBody>
                    <a:bodyPr/>
                    <a:lstStyle/>
                    <a:p>
                      <a:r>
                        <a:rPr lang="es-ES" sz="2000" dirty="0"/>
                        <a:t>36</a:t>
                      </a:r>
                      <a:endParaRPr lang="es-CL" dirty="0"/>
                    </a:p>
                  </a:txBody>
                  <a:tcPr anchor="ctr">
                    <a:lnL w="12700" cap="flat" cmpd="sng" algn="ctr">
                      <a:solidFill>
                        <a:schemeClr val="accent2">
                          <a:lumMod val="60000"/>
                          <a:lumOff val="40000"/>
                        </a:schemeClr>
                      </a:solidFill>
                      <a:prstDash val="solid"/>
                      <a:round/>
                      <a:headEnd type="none" w="med" len="med"/>
                      <a:tailEnd type="none" w="med" len="med"/>
                    </a:lnL>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101764971"/>
                  </a:ext>
                </a:extLst>
              </a:tr>
              <a:tr h="401142">
                <a:tc gridSpan="2">
                  <a:txBody>
                    <a:bodyPr/>
                    <a:lstStyle/>
                    <a:p>
                      <a:r>
                        <a:rPr lang="es-ES" b="1" dirty="0"/>
                        <a:t>APRENDIZAJE ESPERADO</a:t>
                      </a:r>
                      <a:endParaRPr lang="es-CL" b="1"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hMerge="1">
                  <a:txBody>
                    <a:bodyPr/>
                    <a:lstStyle/>
                    <a:p>
                      <a:endParaRPr lang="es-CL"/>
                    </a:p>
                  </a:txBody>
                  <a:tcPr/>
                </a:tc>
                <a:tc gridSpan="3">
                  <a:txBody>
                    <a:bodyPr/>
                    <a:lstStyle/>
                    <a:p>
                      <a:r>
                        <a:rPr lang="es-CL" sz="2000" b="1" dirty="0"/>
                        <a:t>CONTENIDOS</a:t>
                      </a:r>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hMerge="1">
                  <a:txBody>
                    <a:bodyPr/>
                    <a:lstStyle/>
                    <a:p>
                      <a:endParaRPr lang="es-CL"/>
                    </a:p>
                  </a:txBody>
                  <a:tcPr/>
                </a:tc>
                <a:tc hMerge="1">
                  <a:txBody>
                    <a:bodyPr/>
                    <a:lstStyle/>
                    <a:p>
                      <a:endParaRPr lang="es-CL"/>
                    </a:p>
                  </a:txBody>
                  <a:tcPr/>
                </a:tc>
                <a:extLst>
                  <a:ext uri="{0D108BD9-81ED-4DB2-BD59-A6C34878D82A}">
                    <a16:rowId xmlns:a16="http://schemas.microsoft.com/office/drawing/2014/main" val="812143517"/>
                  </a:ext>
                </a:extLst>
              </a:tr>
              <a:tr h="619640">
                <a:tc gridSpan="2">
                  <a:txBody>
                    <a:bodyPr/>
                    <a:lstStyle/>
                    <a:p>
                      <a:r>
                        <a:rPr lang="es-ES" sz="1600" b="0" dirty="0"/>
                        <a:t>1.-Organizan requerimientos funcionales y no</a:t>
                      </a:r>
                    </a:p>
                    <a:p>
                      <a:r>
                        <a:rPr lang="es-ES" sz="1600" b="0" dirty="0"/>
                        <a:t>funcionales a partir de técnicas de obtención</a:t>
                      </a:r>
                    </a:p>
                    <a:p>
                      <a:r>
                        <a:rPr lang="es-ES" sz="1600" b="0" dirty="0"/>
                        <a:t>de requisitos del ciclo de vida de un software,</a:t>
                      </a:r>
                    </a:p>
                    <a:p>
                      <a:r>
                        <a:rPr lang="es-ES" sz="1600" b="0" dirty="0"/>
                        <a:t>considerando problemática y tipo de</a:t>
                      </a:r>
                    </a:p>
                    <a:p>
                      <a:r>
                        <a:rPr lang="es-ES" sz="1600" b="0" dirty="0"/>
                        <a:t>organización.</a:t>
                      </a:r>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hMerge="1">
                  <a:txBody>
                    <a:bodyPr/>
                    <a:lstStyle/>
                    <a:p>
                      <a:endParaRPr lang="es-CL"/>
                    </a:p>
                  </a:txBody>
                  <a:tcPr/>
                </a:tc>
                <a:tc gridSpan="3">
                  <a:txBody>
                    <a:bodyPr/>
                    <a:lstStyle/>
                    <a:p>
                      <a:pPr algn="just"/>
                      <a:r>
                        <a:rPr lang="es-ES" sz="1600" dirty="0"/>
                        <a:t>-Definiciones de desarrollo de un software y su ciclo de vida.</a:t>
                      </a:r>
                    </a:p>
                    <a:p>
                      <a:pPr algn="just"/>
                      <a:r>
                        <a:rPr lang="es-ES" sz="1600" dirty="0"/>
                        <a:t>-Requerimientos funcionales y no funcionales de distintos tipos de organizaciones.</a:t>
                      </a:r>
                    </a:p>
                    <a:p>
                      <a:pPr algn="just"/>
                      <a:r>
                        <a:rPr lang="es-ES" sz="1600" dirty="0"/>
                        <a:t>-Tipos de problemáticas según los tipos de organización: Sociales, empresariales o gubernamentales.</a:t>
                      </a:r>
                    </a:p>
                    <a:p>
                      <a:pPr marL="0" indent="0" algn="just">
                        <a:buFontTx/>
                        <a:buNone/>
                      </a:pPr>
                      <a:r>
                        <a:rPr lang="es-ES" sz="1600" dirty="0"/>
                        <a:t>-Procesos incrementales.</a:t>
                      </a:r>
                    </a:p>
                    <a:p>
                      <a:pPr marL="0" indent="0" algn="just">
                        <a:buFontTx/>
                        <a:buNone/>
                      </a:pPr>
                      <a:r>
                        <a:rPr lang="es-ES" sz="1600" dirty="0"/>
                        <a:t>-Técnicas de obtención de requerimientos: entrevistas, reuniones, cuestionarios, escenario, prototipos, arqueología de sistemas, </a:t>
                      </a:r>
                      <a:r>
                        <a:rPr lang="es-ES" sz="1600" dirty="0" err="1"/>
                        <a:t>Thinking</a:t>
                      </a:r>
                      <a:r>
                        <a:rPr lang="es-ES" sz="1600" dirty="0"/>
                        <a:t> </a:t>
                      </a:r>
                      <a:r>
                        <a:rPr lang="es-ES" sz="1600" dirty="0" err="1"/>
                        <a:t>Design</a:t>
                      </a:r>
                      <a:r>
                        <a:rPr lang="es-ES" sz="1600" dirty="0"/>
                        <a:t>.</a:t>
                      </a:r>
                    </a:p>
                    <a:p>
                      <a:pPr algn="just"/>
                      <a:r>
                        <a:rPr lang="es-ES" sz="1600" dirty="0"/>
                        <a:t>-Pirámide de requerimientos según las metodologías agiles (desde las necesidades de usuario hasta los requisitos de software).</a:t>
                      </a:r>
                      <a:endParaRPr lang="es-CL" sz="1600"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hMerge="1">
                  <a:txBody>
                    <a:bodyPr/>
                    <a:lstStyle/>
                    <a:p>
                      <a:endParaRPr lang="es-CL"/>
                    </a:p>
                  </a:txBody>
                  <a:tcPr/>
                </a:tc>
                <a:tc hMerge="1">
                  <a:txBody>
                    <a:bodyPr/>
                    <a:lstStyle/>
                    <a:p>
                      <a:endParaRPr lang="es-CL"/>
                    </a:p>
                  </a:txBody>
                  <a:tcPr/>
                </a:tc>
                <a:extLst>
                  <a:ext uri="{0D108BD9-81ED-4DB2-BD59-A6C34878D82A}">
                    <a16:rowId xmlns:a16="http://schemas.microsoft.com/office/drawing/2014/main" val="2291882769"/>
                  </a:ext>
                </a:extLst>
              </a:tr>
            </a:tbl>
          </a:graphicData>
        </a:graphic>
      </p:graphicFrame>
    </p:spTree>
    <p:extLst>
      <p:ext uri="{BB962C8B-B14F-4D97-AF65-F5344CB8AC3E}">
        <p14:creationId xmlns:p14="http://schemas.microsoft.com/office/powerpoint/2010/main" val="1625689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dirty="0"/>
              <a:t>Especificación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40</a:t>
            </a:fld>
            <a:endParaRPr lang="es-CL"/>
          </a:p>
        </p:txBody>
      </p:sp>
      <p:sp>
        <p:nvSpPr>
          <p:cNvPr id="9" name="Título 1">
            <a:extLst>
              <a:ext uri="{FF2B5EF4-FFF2-40B4-BE49-F238E27FC236}">
                <a16:creationId xmlns:a16="http://schemas.microsoft.com/office/drawing/2014/main" id="{44A6F215-F1DE-4719-8789-D3A48BA5DC9D}"/>
              </a:ext>
            </a:extLst>
          </p:cNvPr>
          <p:cNvSpPr txBox="1">
            <a:spLocks/>
          </p:cNvSpPr>
          <p:nvPr/>
        </p:nvSpPr>
        <p:spPr>
          <a:xfrm>
            <a:off x="2115128" y="2019423"/>
            <a:ext cx="2992582" cy="437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Los requerimientos…</a:t>
            </a:r>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2207491" y="2794689"/>
            <a:ext cx="5486400" cy="30796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Se suelen especificar en lenguaje natural,</a:t>
            </a:r>
          </a:p>
          <a:p>
            <a:pPr algn="just"/>
            <a:endParaRPr lang="es-ES" sz="2000" i="1"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i="1" dirty="0">
                <a:solidFill>
                  <a:srgbClr val="444444"/>
                </a:solidFill>
                <a:latin typeface="Arial" panose="020B0604020202020204" pitchFamily="34" charset="0"/>
                <a:cs typeface="Arial" panose="020B0604020202020204" pitchFamily="34" charset="0"/>
              </a:rPr>
              <a:t>Se expresan de forma individual</a:t>
            </a:r>
          </a:p>
          <a:p>
            <a:pPr algn="just"/>
            <a:r>
              <a:rPr lang="es-ES" sz="2000" i="1" dirty="0">
                <a:solidFill>
                  <a:srgbClr val="444444"/>
                </a:solidFill>
                <a:latin typeface="Arial" panose="020B0604020202020204" pitchFamily="34" charset="0"/>
                <a:cs typeface="Arial" panose="020B0604020202020204" pitchFamily="34" charset="0"/>
              </a:rPr>
              <a:t>     (p.ej. esquemáticamente)</a:t>
            </a:r>
          </a:p>
          <a:p>
            <a:pPr algn="just"/>
            <a:endParaRPr lang="es-ES" sz="2000" i="1"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i="1" dirty="0">
                <a:solidFill>
                  <a:srgbClr val="444444"/>
                </a:solidFill>
                <a:latin typeface="Arial" panose="020B0604020202020204" pitchFamily="34" charset="0"/>
                <a:cs typeface="Arial" panose="020B0604020202020204" pitchFamily="34" charset="0"/>
              </a:rPr>
              <a:t>Se organizan de forma jerárquica</a:t>
            </a:r>
          </a:p>
          <a:p>
            <a:pPr algn="just"/>
            <a:r>
              <a:rPr lang="es-ES" sz="2000" i="1" dirty="0">
                <a:solidFill>
                  <a:srgbClr val="444444"/>
                </a:solidFill>
                <a:latin typeface="Arial" panose="020B0604020202020204" pitchFamily="34" charset="0"/>
                <a:cs typeface="Arial" panose="020B0604020202020204" pitchFamily="34" charset="0"/>
              </a:rPr>
              <a:t>     (a distintos niveles de detalle),</a:t>
            </a:r>
          </a:p>
          <a:p>
            <a:pPr algn="just"/>
            <a:endParaRPr lang="es-ES" sz="2000" i="1"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i="1" dirty="0">
                <a:solidFill>
                  <a:srgbClr val="444444"/>
                </a:solidFill>
                <a:latin typeface="Arial" panose="020B0604020202020204" pitchFamily="34" charset="0"/>
                <a:cs typeface="Arial" panose="020B0604020202020204" pitchFamily="34" charset="0"/>
              </a:rPr>
              <a:t>A menudo, se numeran</a:t>
            </a:r>
          </a:p>
          <a:p>
            <a:pPr algn="just"/>
            <a:r>
              <a:rPr lang="es-ES" sz="2000" i="1" dirty="0">
                <a:solidFill>
                  <a:srgbClr val="444444"/>
                </a:solidFill>
                <a:latin typeface="Arial" panose="020B0604020202020204" pitchFamily="34" charset="0"/>
                <a:cs typeface="Arial" panose="020B0604020202020204" pitchFamily="34" charset="0"/>
              </a:rPr>
              <a:t>    (para facilitar su gestión),</a:t>
            </a:r>
          </a:p>
        </p:txBody>
      </p:sp>
    </p:spTree>
    <p:extLst>
      <p:ext uri="{BB962C8B-B14F-4D97-AF65-F5344CB8AC3E}">
        <p14:creationId xmlns:p14="http://schemas.microsoft.com/office/powerpoint/2010/main" val="11745425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dirty="0"/>
              <a:t>Especificación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41</a:t>
            </a:fld>
            <a:endParaRPr lang="es-CL"/>
          </a:p>
        </p:txBody>
      </p:sp>
      <p:graphicFrame>
        <p:nvGraphicFramePr>
          <p:cNvPr id="14" name="Tabla 14">
            <a:extLst>
              <a:ext uri="{FF2B5EF4-FFF2-40B4-BE49-F238E27FC236}">
                <a16:creationId xmlns:a16="http://schemas.microsoft.com/office/drawing/2014/main" id="{3103E4D4-D906-4F45-88BB-3323B57A71F5}"/>
              </a:ext>
            </a:extLst>
          </p:cNvPr>
          <p:cNvGraphicFramePr>
            <a:graphicFrameLocks noGrp="1"/>
          </p:cNvGraphicFramePr>
          <p:nvPr>
            <p:extLst>
              <p:ext uri="{D42A27DB-BD31-4B8C-83A1-F6EECF244321}">
                <p14:modId xmlns:p14="http://schemas.microsoft.com/office/powerpoint/2010/main" val="2112843595"/>
              </p:ext>
            </p:extLst>
          </p:nvPr>
        </p:nvGraphicFramePr>
        <p:xfrm>
          <a:off x="1981690" y="2098430"/>
          <a:ext cx="9556256" cy="3871100"/>
        </p:xfrm>
        <a:graphic>
          <a:graphicData uri="http://schemas.openxmlformats.org/drawingml/2006/table">
            <a:tbl>
              <a:tblPr firstRow="1" bandRow="1">
                <a:tableStyleId>{B301B821-A1FF-4177-AEE7-76D212191A09}</a:tableStyleId>
              </a:tblPr>
              <a:tblGrid>
                <a:gridCol w="4778128">
                  <a:extLst>
                    <a:ext uri="{9D8B030D-6E8A-4147-A177-3AD203B41FA5}">
                      <a16:colId xmlns:a16="http://schemas.microsoft.com/office/drawing/2014/main" val="2040490360"/>
                    </a:ext>
                  </a:extLst>
                </a:gridCol>
                <a:gridCol w="4778128">
                  <a:extLst>
                    <a:ext uri="{9D8B030D-6E8A-4147-A177-3AD203B41FA5}">
                      <a16:colId xmlns:a16="http://schemas.microsoft.com/office/drawing/2014/main" val="2151465226"/>
                    </a:ext>
                  </a:extLst>
                </a:gridCol>
              </a:tblGrid>
              <a:tr h="423673">
                <a:tc>
                  <a:txBody>
                    <a:bodyPr/>
                    <a:lstStyle/>
                    <a:p>
                      <a:r>
                        <a:rPr lang="es-ES" dirty="0"/>
                        <a:t>Los requerimientos han de ser…</a:t>
                      </a:r>
                    </a:p>
                  </a:txBody>
                  <a:tcPr>
                    <a:lnR w="12700" cap="flat" cmpd="sng" algn="ctr">
                      <a:solidFill>
                        <a:schemeClr val="tx1"/>
                      </a:solidFill>
                      <a:prstDash val="solid"/>
                      <a:round/>
                      <a:headEnd type="none" w="med" len="med"/>
                      <a:tailEnd type="none" w="med" len="med"/>
                    </a:lnR>
                  </a:tcPr>
                </a:tc>
                <a:tc>
                  <a:txBody>
                    <a:bodyPr/>
                    <a:lstStyle/>
                    <a:p>
                      <a:r>
                        <a:rPr lang="es-ES" dirty="0"/>
                        <a:t>Los requerimientos han de </a:t>
                      </a:r>
                      <a:r>
                        <a:rPr lang="es-CL" dirty="0"/>
                        <a:t>indicar…</a:t>
                      </a:r>
                      <a:r>
                        <a:rPr lang="es-ES" dirty="0"/>
                        <a:t>…</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75087432"/>
                  </a:ext>
                </a:extLst>
              </a:tr>
              <a:tr h="135807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b="1" dirty="0">
                          <a:solidFill>
                            <a:srgbClr val="444444"/>
                          </a:solidFill>
                        </a:rPr>
                        <a:t>Claros y concretos</a:t>
                      </a:r>
                    </a:p>
                    <a:p>
                      <a:pPr algn="just"/>
                      <a:r>
                        <a:rPr lang="es-ES" sz="1800" dirty="0">
                          <a:solidFill>
                            <a:srgbClr val="444444"/>
                          </a:solidFill>
                        </a:rPr>
                        <a:t> (Evitando imprecisiones y ambigüedades) p.ej. Uso de puntos suspensivos, etcétera…</a:t>
                      </a:r>
                      <a:endParaRPr lang="es-CL" dirty="0"/>
                    </a:p>
                  </a:txBody>
                  <a:tcP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rgbClr val="444444"/>
                          </a:solidFill>
                        </a:rPr>
                        <a:t>Lo que se espera que haga el sistema (¿qué?)</a:t>
                      </a:r>
                      <a:endParaRPr lang="es-ES" sz="1800" dirty="0">
                        <a:solidFill>
                          <a:srgbClr val="44444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51805969"/>
                  </a:ext>
                </a:extLst>
              </a:tr>
              <a:tr h="1044675">
                <a:tc>
                  <a:txBody>
                    <a:bodyPr/>
                    <a:lstStyle/>
                    <a:p>
                      <a:pPr marL="0" indent="0" algn="just">
                        <a:buFont typeface="Arial" panose="020B0604020202020204" pitchFamily="34" charset="0"/>
                        <a:buNone/>
                      </a:pPr>
                      <a:r>
                        <a:rPr lang="es-ES" sz="1800" b="1" dirty="0">
                          <a:solidFill>
                            <a:srgbClr val="444444"/>
                          </a:solidFill>
                        </a:rPr>
                        <a:t>Concisos</a:t>
                      </a:r>
                    </a:p>
                    <a:p>
                      <a:pPr algn="just"/>
                      <a:r>
                        <a:rPr lang="es-ES" sz="1800" dirty="0">
                          <a:solidFill>
                            <a:srgbClr val="444444"/>
                          </a:solidFill>
                        </a:rPr>
                        <a:t>(Sin rodeos ni figuras retóricas)</a:t>
                      </a:r>
                      <a:endParaRPr lang="es-CL" dirty="0"/>
                    </a:p>
                  </a:txBody>
                  <a:tcPr>
                    <a:lnR w="12700" cap="flat" cmpd="sng" algn="ctr">
                      <a:solidFill>
                        <a:schemeClr val="tx1"/>
                      </a:solidFill>
                      <a:prstDash val="solid"/>
                      <a:round/>
                      <a:headEnd type="none" w="med" len="med"/>
                      <a:tailEnd type="none" w="med" len="med"/>
                    </a:lnR>
                  </a:tcPr>
                </a:tc>
                <a:tc>
                  <a:txBody>
                    <a:bodyPr/>
                    <a:lstStyle/>
                    <a:p>
                      <a:pPr marL="0" indent="0" algn="just">
                        <a:buFont typeface="Arial" panose="020B0604020202020204" pitchFamily="34" charset="0"/>
                        <a:buNone/>
                      </a:pPr>
                      <a:r>
                        <a:rPr lang="es-ES" sz="1800" dirty="0">
                          <a:solidFill>
                            <a:srgbClr val="444444"/>
                          </a:solidFill>
                        </a:rPr>
                        <a:t>Su justificación</a:t>
                      </a:r>
                    </a:p>
                    <a:p>
                      <a:pPr marL="0" indent="0" algn="just">
                        <a:buFont typeface="Arial" panose="020B0604020202020204" pitchFamily="34" charset="0"/>
                        <a:buNone/>
                      </a:pPr>
                      <a:r>
                        <a:rPr lang="es-ES" sz="1800" dirty="0">
                          <a:solidFill>
                            <a:srgbClr val="444444"/>
                          </a:solidFill>
                        </a:rPr>
                        <a:t>(¿por qué ha de ser así? ¿quién lo propuso?)</a:t>
                      </a:r>
                      <a:endParaRPr lang="es-ES" sz="1800" i="1" dirty="0">
                        <a:solidFill>
                          <a:srgbClr val="44444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25551018"/>
                  </a:ext>
                </a:extLst>
              </a:tr>
              <a:tr h="10446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solidFill>
                            <a:srgbClr val="444444"/>
                          </a:solidFill>
                        </a:rPr>
                        <a:t>Completos y consistentes</a:t>
                      </a:r>
                      <a:endParaRPr lang="es-ES" sz="1800" b="1" i="1" dirty="0">
                        <a:solidFill>
                          <a:srgbClr val="444444"/>
                        </a:solidFill>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rgbClr val="444444"/>
                          </a:solidFill>
                        </a:rPr>
                        <a:t>Los criterios de aceptación que sean aplicables (¿cómo se verifica su cumplimiento?).</a:t>
                      </a:r>
                      <a:endParaRPr lang="es-ES" sz="1800" b="1" i="1" dirty="0">
                        <a:solidFill>
                          <a:srgbClr val="44444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26677947"/>
                  </a:ext>
                </a:extLst>
              </a:tr>
            </a:tbl>
          </a:graphicData>
        </a:graphic>
      </p:graphicFrame>
    </p:spTree>
    <p:extLst>
      <p:ext uri="{BB962C8B-B14F-4D97-AF65-F5344CB8AC3E}">
        <p14:creationId xmlns:p14="http://schemas.microsoft.com/office/powerpoint/2010/main" val="29627706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dirty="0"/>
              <a:t>Especificación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42</a:t>
            </a:fld>
            <a:endParaRPr lang="es-CL"/>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2174227" y="1889181"/>
            <a:ext cx="8753170" cy="30796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Los requerimientos funcionales…</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Deben estar redactados de tal forma que sean comprensibles para usuarios sin conocimientos técnicos avanzados (de Informática, se entiende).</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Deben especificar el comportamiento externo del sistema y evitar, en la medida de lo posible, establecer características de su diseño.</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Deben priorizarse (al menos, se ha de distinguir entre requisitos obligatorios y requisitos deseables). </a:t>
            </a:r>
          </a:p>
        </p:txBody>
      </p:sp>
      <p:sp>
        <p:nvSpPr>
          <p:cNvPr id="10" name="Título 1">
            <a:extLst>
              <a:ext uri="{FF2B5EF4-FFF2-40B4-BE49-F238E27FC236}">
                <a16:creationId xmlns:a16="http://schemas.microsoft.com/office/drawing/2014/main" id="{5D2B57D4-120C-4E37-A683-DD6AC9994399}"/>
              </a:ext>
            </a:extLst>
          </p:cNvPr>
          <p:cNvSpPr txBox="1">
            <a:spLocks/>
          </p:cNvSpPr>
          <p:nvPr/>
        </p:nvSpPr>
        <p:spPr>
          <a:xfrm>
            <a:off x="2174227" y="4761097"/>
            <a:ext cx="8753170" cy="13331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Los requerimientos no funcionales…</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Han de especificarse cuantitativamente, siempre que sea posible (para que se pueda verificar su cumplimiento).</a:t>
            </a:r>
          </a:p>
        </p:txBody>
      </p:sp>
    </p:spTree>
    <p:extLst>
      <p:ext uri="{BB962C8B-B14F-4D97-AF65-F5344CB8AC3E}">
        <p14:creationId xmlns:p14="http://schemas.microsoft.com/office/powerpoint/2010/main" val="22371915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dirty="0"/>
              <a:t>Ejercicio</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43</a:t>
            </a:fld>
            <a:endParaRPr lang="es-CL"/>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2343661" y="1683472"/>
            <a:ext cx="8255997" cy="43016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Tarea Pareja o Grupos</a:t>
            </a:r>
          </a:p>
          <a:p>
            <a:pPr algn="just"/>
            <a:endParaRPr lang="es-ES" sz="2000" i="0" dirty="0">
              <a:solidFill>
                <a:srgbClr val="444444"/>
              </a:solidFill>
              <a:effectLst/>
              <a:latin typeface="Arial" panose="020B0604020202020204" pitchFamily="34" charset="0"/>
              <a:cs typeface="Arial" panose="020B0604020202020204" pitchFamily="34" charset="0"/>
            </a:endParaRPr>
          </a:p>
          <a:p>
            <a:pPr algn="just"/>
            <a:r>
              <a:rPr lang="es-ES" sz="2000" i="0" dirty="0">
                <a:solidFill>
                  <a:srgbClr val="444444"/>
                </a:solidFill>
                <a:effectLst/>
                <a:latin typeface="Arial" panose="020B0604020202020204" pitchFamily="34" charset="0"/>
                <a:cs typeface="Arial" panose="020B0604020202020204" pitchFamily="34" charset="0"/>
              </a:rPr>
              <a:t>Revisar dialogo del cliente y extraer al menos 5 requisitos funcionales y 5 requisitos no funcionales </a:t>
            </a:r>
          </a:p>
          <a:p>
            <a:pPr algn="just"/>
            <a:endParaRPr lang="es-ES" sz="2000" i="0" dirty="0">
              <a:solidFill>
                <a:srgbClr val="444444"/>
              </a:solidFill>
              <a:effectLst/>
              <a:latin typeface="Arial" panose="020B0604020202020204" pitchFamily="34" charset="0"/>
              <a:cs typeface="Arial" panose="020B0604020202020204" pitchFamily="34" charset="0"/>
            </a:endParaRPr>
          </a:p>
          <a:p>
            <a:pPr algn="just"/>
            <a:r>
              <a:rPr lang="es-ES" sz="2000" b="1" i="0" dirty="0">
                <a:solidFill>
                  <a:srgbClr val="444444"/>
                </a:solidFill>
                <a:effectLst/>
                <a:latin typeface="Arial" panose="020B0604020202020204" pitchFamily="34" charset="0"/>
                <a:cs typeface="Arial" panose="020B0604020202020204" pitchFamily="34" charset="0"/>
              </a:rPr>
              <a:t>Descripción del problema</a:t>
            </a:r>
          </a:p>
          <a:p>
            <a:pPr algn="just"/>
            <a:r>
              <a:rPr lang="es-ES" sz="2000" i="0" dirty="0">
                <a:solidFill>
                  <a:srgbClr val="444444"/>
                </a:solidFill>
                <a:effectLst/>
                <a:latin typeface="Arial" panose="020B0604020202020204" pitchFamily="34" charset="0"/>
                <a:cs typeface="Arial" panose="020B0604020202020204" pitchFamily="34" charset="0"/>
              </a:rPr>
              <a:t>Mi idea es tener una aplicación donde pueda vender música a través de Internet. La idea es que los usuarios comprarán créditos de la aplicación con dinero real, entonces ellos buscarán las canciones que deseen y las pagarán con créditos.</a:t>
            </a:r>
          </a:p>
          <a:p>
            <a:pPr algn="just"/>
            <a:r>
              <a:rPr lang="es-ES" sz="2000" dirty="0">
                <a:solidFill>
                  <a:srgbClr val="444444"/>
                </a:solidFill>
                <a:latin typeface="Arial" panose="020B0604020202020204" pitchFamily="34" charset="0"/>
                <a:cs typeface="Arial" panose="020B0604020202020204" pitchFamily="34" charset="0"/>
              </a:rPr>
              <a:t>Se les dará días para descargar en su ordenador las canciones que hayan adquirido.</a:t>
            </a:r>
          </a:p>
          <a:p>
            <a:pPr algn="just"/>
            <a:r>
              <a:rPr lang="es-ES" sz="2000" dirty="0">
                <a:solidFill>
                  <a:srgbClr val="444444"/>
                </a:solidFill>
                <a:latin typeface="Arial" panose="020B0604020202020204" pitchFamily="34" charset="0"/>
                <a:cs typeface="Arial" panose="020B0604020202020204" pitchFamily="34" charset="0"/>
              </a:rPr>
              <a:t>También me gustaría por que es algo que nos pasa arto, quiero hacer ofertas generales (que afectan a todos los usuarios) y particulares (que afectan a usuarios concretos). </a:t>
            </a:r>
          </a:p>
        </p:txBody>
      </p:sp>
    </p:spTree>
    <p:extLst>
      <p:ext uri="{BB962C8B-B14F-4D97-AF65-F5344CB8AC3E}">
        <p14:creationId xmlns:p14="http://schemas.microsoft.com/office/powerpoint/2010/main" val="31630061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dirty="0"/>
              <a:t>Ejercicio (Requisitos Funcionales</a:t>
            </a:r>
            <a:r>
              <a:rPr lang="es-ES" dirty="0">
                <a:solidFill>
                  <a:srgbClr val="000000"/>
                </a:solidFill>
                <a:latin typeface="Montserrat" panose="00000500000000000000" pitchFamily="2" charset="0"/>
              </a:rPr>
              <a:t>)</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44</a:t>
            </a:fld>
            <a:endParaRPr lang="es-CL"/>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2334425" y="1962876"/>
            <a:ext cx="8255997" cy="30247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Extracción de requerimientos:</a:t>
            </a:r>
          </a:p>
          <a:p>
            <a:pPr algn="just"/>
            <a:endParaRPr lang="es-ES" sz="2000" b="1" i="0" dirty="0">
              <a:solidFill>
                <a:srgbClr val="444444"/>
              </a:solidFill>
              <a:effectLst/>
              <a:latin typeface="Arial" panose="020B0604020202020204" pitchFamily="34" charset="0"/>
              <a:cs typeface="Arial" panose="020B0604020202020204" pitchFamily="34" charset="0"/>
            </a:endParaRPr>
          </a:p>
          <a:p>
            <a:pPr algn="just"/>
            <a:r>
              <a:rPr lang="es-ES" sz="2000" i="1" dirty="0">
                <a:solidFill>
                  <a:srgbClr val="444444"/>
                </a:solidFill>
                <a:effectLst/>
                <a:latin typeface="Arial" panose="020B0604020202020204" pitchFamily="34" charset="0"/>
                <a:cs typeface="Arial" panose="020B0604020202020204" pitchFamily="34" charset="0"/>
              </a:rPr>
              <a:t>“Los usuarios comprarán créditos para adquirir canciones”.</a:t>
            </a:r>
          </a:p>
          <a:p>
            <a:pPr algn="just"/>
            <a:r>
              <a:rPr lang="es-ES" sz="2000" i="1" dirty="0">
                <a:solidFill>
                  <a:srgbClr val="444444"/>
                </a:solidFill>
                <a:effectLst/>
                <a:latin typeface="Arial" panose="020B0604020202020204" pitchFamily="34" charset="0"/>
                <a:cs typeface="Arial" panose="020B0604020202020204" pitchFamily="34" charset="0"/>
              </a:rPr>
              <a:t>Esto nos da mucha información:</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El sistema debe registrar la información de los usuarios y los créditos que poseen.</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El sistema debe permitir que los usuarios registrados compren créditos y proporcionar las herramientas para que las usuarios paguen.</a:t>
            </a:r>
          </a:p>
        </p:txBody>
      </p:sp>
    </p:spTree>
    <p:extLst>
      <p:ext uri="{BB962C8B-B14F-4D97-AF65-F5344CB8AC3E}">
        <p14:creationId xmlns:p14="http://schemas.microsoft.com/office/powerpoint/2010/main" val="3442073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dirty="0"/>
              <a:t>Ejercicio (Requisitos Funcionales</a:t>
            </a:r>
            <a:r>
              <a:rPr lang="es-ES" dirty="0">
                <a:solidFill>
                  <a:srgbClr val="000000"/>
                </a:solidFill>
                <a:latin typeface="Montserrat" panose="00000500000000000000" pitchFamily="2" charset="0"/>
              </a:rPr>
              <a:t>)</a:t>
            </a:r>
            <a:endParaRPr lang="es-ES" b="0" i="0" dirty="0">
              <a:solidFill>
                <a:srgbClr val="000000"/>
              </a:solidFill>
              <a:effectLst/>
              <a:latin typeface="Montserrat" panose="00000500000000000000" pitchFamily="2" charset="0"/>
            </a:endParaRPr>
          </a:p>
          <a:p>
            <a:pPr algn="ctr" fontAlgn="base"/>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45</a:t>
            </a:fld>
            <a:endParaRPr lang="es-CL"/>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2334425" y="1962875"/>
            <a:ext cx="8255997" cy="42624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Extracción de requerimientos:</a:t>
            </a:r>
          </a:p>
          <a:p>
            <a:pPr algn="just"/>
            <a:endParaRPr lang="es-ES" sz="2000" b="1" i="0" dirty="0">
              <a:solidFill>
                <a:srgbClr val="444444"/>
              </a:solidFill>
              <a:effectLst/>
              <a:latin typeface="Arial" panose="020B0604020202020204" pitchFamily="34" charset="0"/>
              <a:cs typeface="Arial" panose="020B0604020202020204" pitchFamily="34" charset="0"/>
            </a:endParaRPr>
          </a:p>
          <a:p>
            <a:pPr algn="just"/>
            <a:r>
              <a:rPr lang="es-ES" sz="2000" i="1" dirty="0">
                <a:solidFill>
                  <a:srgbClr val="444444"/>
                </a:solidFill>
                <a:effectLst/>
                <a:latin typeface="Arial" panose="020B0604020202020204" pitchFamily="34" charset="0"/>
                <a:cs typeface="Arial" panose="020B0604020202020204" pitchFamily="34" charset="0"/>
              </a:rPr>
              <a:t>“Los usuarios buscarán las canciones que deseen y las pagarán con créditos”.</a:t>
            </a:r>
          </a:p>
          <a:p>
            <a:pPr algn="just"/>
            <a:r>
              <a:rPr lang="es-ES" sz="2000" i="0" dirty="0">
                <a:solidFill>
                  <a:srgbClr val="444444"/>
                </a:solidFill>
                <a:effectLst/>
                <a:latin typeface="Arial" panose="020B0604020202020204" pitchFamily="34" charset="0"/>
                <a:cs typeface="Arial" panose="020B0604020202020204" pitchFamily="34" charset="0"/>
              </a:rPr>
              <a:t>Esto nos da mucha información:</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El sistema debe almacenar información sobre las canciones que se pueden adquirir y su precio en créditos.</a:t>
            </a:r>
          </a:p>
          <a:p>
            <a:pPr marL="342900" indent="-342900" algn="just">
              <a:buFont typeface="Arial" panose="020B0604020202020204" pitchFamily="34" charset="0"/>
              <a:buChar char="•"/>
            </a:pPr>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El sistema debe permitir a los usuarios buscar y consultar la información sobre las canciones.</a:t>
            </a:r>
          </a:p>
          <a:p>
            <a:pPr marL="342900" indent="-342900" algn="just">
              <a:buFont typeface="Arial" panose="020B0604020202020204" pitchFamily="34" charset="0"/>
              <a:buChar char="•"/>
            </a:pPr>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 El sistema debe permitir a un usuario adquirir una canción a cambio de una cantidad de crédito.</a:t>
            </a:r>
          </a:p>
        </p:txBody>
      </p:sp>
    </p:spTree>
    <p:extLst>
      <p:ext uri="{BB962C8B-B14F-4D97-AF65-F5344CB8AC3E}">
        <p14:creationId xmlns:p14="http://schemas.microsoft.com/office/powerpoint/2010/main" val="31612220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dirty="0"/>
              <a:t>Ejercicio (Requisitos Funcionales</a:t>
            </a:r>
            <a:r>
              <a:rPr lang="es-ES" dirty="0">
                <a:solidFill>
                  <a:srgbClr val="000000"/>
                </a:solidFill>
                <a:latin typeface="Montserrat" panose="00000500000000000000" pitchFamily="2" charset="0"/>
              </a:rPr>
              <a:t>)</a:t>
            </a:r>
            <a:endParaRPr lang="es-ES" b="0" i="0" dirty="0">
              <a:solidFill>
                <a:srgbClr val="000000"/>
              </a:solidFill>
              <a:effectLst/>
              <a:latin typeface="Montserrat" panose="00000500000000000000" pitchFamily="2" charset="0"/>
            </a:endParaRPr>
          </a:p>
          <a:p>
            <a:pPr algn="ctr" fontAlgn="base"/>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46</a:t>
            </a:fld>
            <a:endParaRPr lang="es-CL"/>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2334425" y="1962875"/>
            <a:ext cx="8255997" cy="42624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Extracción de requerimientos:</a:t>
            </a:r>
          </a:p>
          <a:p>
            <a:pPr algn="just"/>
            <a:endParaRPr lang="es-ES" sz="2000" b="1" i="0" dirty="0">
              <a:solidFill>
                <a:srgbClr val="444444"/>
              </a:solidFill>
              <a:effectLst/>
              <a:latin typeface="Arial" panose="020B0604020202020204" pitchFamily="34" charset="0"/>
              <a:cs typeface="Arial" panose="020B0604020202020204" pitchFamily="34" charset="0"/>
            </a:endParaRPr>
          </a:p>
          <a:p>
            <a:pPr algn="just"/>
            <a:r>
              <a:rPr lang="es-ES" sz="2000" i="1" dirty="0">
                <a:solidFill>
                  <a:srgbClr val="444444"/>
                </a:solidFill>
                <a:effectLst/>
                <a:latin typeface="Arial" panose="020B0604020202020204" pitchFamily="34" charset="0"/>
                <a:cs typeface="Arial" panose="020B0604020202020204" pitchFamily="34" charset="0"/>
              </a:rPr>
              <a:t>“Los usuarios tendrán algunos días para descargar en su ordenador las canciones que hayan adquirido”.</a:t>
            </a:r>
          </a:p>
          <a:p>
            <a:pPr algn="just"/>
            <a:r>
              <a:rPr lang="es-ES" sz="2000" i="0" dirty="0">
                <a:solidFill>
                  <a:srgbClr val="444444"/>
                </a:solidFill>
                <a:effectLst/>
                <a:latin typeface="Arial" panose="020B0604020202020204" pitchFamily="34" charset="0"/>
                <a:cs typeface="Arial" panose="020B0604020202020204" pitchFamily="34" charset="0"/>
              </a:rPr>
              <a:t>Esto nos da mucha información:</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El sistema debe almacenar las canciones adquiridas por un usuario y la fecha, para saber durante cuanto tiempo puede descargar dichas canciones.</a:t>
            </a:r>
          </a:p>
          <a:p>
            <a:pPr marL="342900" indent="-342900" algn="just">
              <a:buFont typeface="Arial" panose="020B0604020202020204" pitchFamily="34" charset="0"/>
              <a:buChar char="•"/>
            </a:pPr>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El sistema debe permitir descargar las canciones que un usuario ha adquirido mientras tenga tiempo.</a:t>
            </a:r>
          </a:p>
        </p:txBody>
      </p:sp>
    </p:spTree>
    <p:extLst>
      <p:ext uri="{BB962C8B-B14F-4D97-AF65-F5344CB8AC3E}">
        <p14:creationId xmlns:p14="http://schemas.microsoft.com/office/powerpoint/2010/main" val="33965088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dirty="0"/>
              <a:t>Ejercicio (Requisitos No Funcionales</a:t>
            </a:r>
            <a:r>
              <a:rPr lang="es-ES" dirty="0">
                <a:solidFill>
                  <a:srgbClr val="000000"/>
                </a:solidFill>
                <a:latin typeface="Montserrat" panose="00000500000000000000" pitchFamily="2" charset="0"/>
              </a:rPr>
              <a:t>)</a:t>
            </a:r>
            <a:endParaRPr lang="es-ES" b="0" i="0" dirty="0">
              <a:solidFill>
                <a:srgbClr val="000000"/>
              </a:solidFill>
              <a:effectLst/>
              <a:latin typeface="Montserrat" panose="00000500000000000000" pitchFamily="2" charset="0"/>
            </a:endParaRPr>
          </a:p>
          <a:p>
            <a:pPr algn="ctr" fontAlgn="base"/>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47</a:t>
            </a:fld>
            <a:endParaRPr lang="es-CL"/>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2334425" y="1962875"/>
            <a:ext cx="8255997" cy="175014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Requisitos no funcionales</a:t>
            </a:r>
          </a:p>
          <a:p>
            <a:pPr algn="just"/>
            <a:endParaRPr lang="es-ES" sz="2000" b="1" dirty="0">
              <a:solidFill>
                <a:srgbClr val="444444"/>
              </a:solidFill>
              <a:latin typeface="Arial" panose="020B0604020202020204" pitchFamily="34" charset="0"/>
              <a:cs typeface="Arial" panose="020B0604020202020204" pitchFamily="34" charset="0"/>
            </a:endParaRPr>
          </a:p>
          <a:p>
            <a:pPr algn="just"/>
            <a:endParaRPr lang="es-ES" sz="2000" b="1" i="0" dirty="0">
              <a:solidFill>
                <a:srgbClr val="444444"/>
              </a:solidFill>
              <a:effectLst/>
              <a:latin typeface="Arial" panose="020B0604020202020204" pitchFamily="34" charset="0"/>
              <a:cs typeface="Arial" panose="020B0604020202020204" pitchFamily="34" charset="0"/>
            </a:endParaRPr>
          </a:p>
          <a:p>
            <a:pPr algn="just"/>
            <a:r>
              <a:rPr lang="es-ES" sz="2000" i="0" dirty="0">
                <a:solidFill>
                  <a:srgbClr val="444444"/>
                </a:solidFill>
                <a:effectLst/>
                <a:latin typeface="Arial" panose="020B0604020202020204" pitchFamily="34" charset="0"/>
                <a:cs typeface="Arial" panose="020B0604020202020204" pitchFamily="34" charset="0"/>
              </a:rPr>
              <a:t>¿Se les ocurren requisitos (algo que la aplicación deba tener) que no sean funcionales?.</a:t>
            </a:r>
            <a:endParaRPr lang="es-ES" sz="2000" dirty="0">
              <a:solidFill>
                <a:srgbClr val="44444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4673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dirty="0"/>
              <a:t>Ejercicio (Requisitos No Funcionales</a:t>
            </a:r>
            <a:r>
              <a:rPr lang="es-ES" dirty="0">
                <a:solidFill>
                  <a:srgbClr val="000000"/>
                </a:solidFill>
                <a:latin typeface="Montserrat" panose="00000500000000000000" pitchFamily="2" charset="0"/>
              </a:rPr>
              <a:t>)</a:t>
            </a:r>
            <a:endParaRPr lang="es-ES" b="0" i="0" dirty="0">
              <a:solidFill>
                <a:srgbClr val="000000"/>
              </a:solidFill>
              <a:effectLst/>
              <a:latin typeface="Montserrat" panose="00000500000000000000" pitchFamily="2" charset="0"/>
            </a:endParaRPr>
          </a:p>
          <a:p>
            <a:pPr algn="ctr" fontAlgn="base"/>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48</a:t>
            </a:fld>
            <a:endParaRPr lang="es-CL"/>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2334425" y="1962876"/>
            <a:ext cx="8255997" cy="27384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Extracción de requerimientos no funcionales:</a:t>
            </a:r>
          </a:p>
          <a:p>
            <a:pPr algn="just"/>
            <a:endParaRPr lang="es-ES" sz="2000" b="1" i="0" dirty="0">
              <a:solidFill>
                <a:srgbClr val="444444"/>
              </a:solidFill>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i="0" dirty="0">
                <a:solidFill>
                  <a:srgbClr val="444444"/>
                </a:solidFill>
                <a:effectLst/>
                <a:latin typeface="Arial" panose="020B0604020202020204" pitchFamily="34" charset="0"/>
                <a:cs typeface="Arial" panose="020B0604020202020204" pitchFamily="34" charset="0"/>
              </a:rPr>
              <a:t>“</a:t>
            </a:r>
            <a:r>
              <a:rPr lang="es-ES" sz="2000" i="1" dirty="0">
                <a:solidFill>
                  <a:srgbClr val="444444"/>
                </a:solidFill>
                <a:effectLst/>
                <a:latin typeface="Arial" panose="020B0604020202020204" pitchFamily="34" charset="0"/>
                <a:cs typeface="Arial" panose="020B0604020202020204" pitchFamily="34" charset="0"/>
              </a:rPr>
              <a:t>El sistema debe cumplir las disposiciones recogidas en la Ley Orgánica de Datos Personales y en el Reglamento de medidas de seguridad</a:t>
            </a:r>
            <a:r>
              <a:rPr lang="es-ES" sz="2000" i="0" dirty="0">
                <a:solidFill>
                  <a:srgbClr val="444444"/>
                </a:solidFill>
                <a:effectLst/>
                <a:latin typeface="Arial" panose="020B0604020202020204" pitchFamily="34" charset="0"/>
                <a:cs typeface="Arial" panose="020B0604020202020204" pitchFamily="34" charset="0"/>
              </a:rPr>
              <a:t>”.</a:t>
            </a:r>
          </a:p>
          <a:p>
            <a:pPr marL="342900" indent="-342900" algn="just">
              <a:buFont typeface="Arial" panose="020B0604020202020204" pitchFamily="34" charset="0"/>
              <a:buChar char="•"/>
            </a:pPr>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i="1" dirty="0">
                <a:solidFill>
                  <a:srgbClr val="444444"/>
                </a:solidFill>
                <a:effectLst/>
                <a:latin typeface="Arial" panose="020B0604020202020204" pitchFamily="34" charset="0"/>
                <a:cs typeface="Arial" panose="020B0604020202020204" pitchFamily="34" charset="0"/>
              </a:rPr>
              <a:t>“El sistema no debe tardar más de cinco segundos en mostrar los resultados de una búsqueda. Si se supera este plazo, el sistema detiene la búsqueda y muestra los resultados encontrados”</a:t>
            </a:r>
            <a:r>
              <a:rPr lang="es-ES" sz="2000" i="0" dirty="0">
                <a:solidFill>
                  <a:srgbClr val="444444"/>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88742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90F2E17E-BABA-49DA-8665-8DC9538734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47535" y="2193608"/>
            <a:ext cx="8629778" cy="39720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dirty="0"/>
              <a:t>Pirámide de Requerimientos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49</a:t>
            </a:fld>
            <a:endParaRPr lang="es-CL"/>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4735220" y="1632980"/>
            <a:ext cx="3454408" cy="4348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Pirámide de Requerimientos</a:t>
            </a:r>
          </a:p>
        </p:txBody>
      </p:sp>
    </p:spTree>
    <p:extLst>
      <p:ext uri="{BB962C8B-B14F-4D97-AF65-F5344CB8AC3E}">
        <p14:creationId xmlns:p14="http://schemas.microsoft.com/office/powerpoint/2010/main" val="1006927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0" i="0" dirty="0">
                <a:solidFill>
                  <a:srgbClr val="000000"/>
                </a:solidFill>
                <a:effectLst/>
                <a:latin typeface="Arial" panose="020B0604020202020204" pitchFamily="34" charset="0"/>
                <a:cs typeface="Arial" panose="020B0604020202020204" pitchFamily="34" charset="0"/>
              </a:rPr>
              <a:t>INFORMACIÓN DEL MÓDULO</a:t>
            </a:r>
            <a:endParaRPr lang="es-CL" dirty="0">
              <a:latin typeface="Arial" panose="020B0604020202020204" pitchFamily="34" charset="0"/>
              <a:cs typeface="Arial" panose="020B0604020202020204" pitchFamily="34" charset="0"/>
            </a:endParaRPr>
          </a:p>
        </p:txBody>
      </p:sp>
      <p:sp>
        <p:nvSpPr>
          <p:cNvPr id="2" name="Marcador de número de diapositiva 1">
            <a:extLst>
              <a:ext uri="{FF2B5EF4-FFF2-40B4-BE49-F238E27FC236}">
                <a16:creationId xmlns:a16="http://schemas.microsoft.com/office/drawing/2014/main" id="{1D093A3A-9EA4-43B3-AB3C-D8E1E91D11ED}"/>
              </a:ext>
            </a:extLst>
          </p:cNvPr>
          <p:cNvSpPr>
            <a:spLocks noGrp="1"/>
          </p:cNvSpPr>
          <p:nvPr>
            <p:ph type="sldNum" sz="quarter" idx="12"/>
          </p:nvPr>
        </p:nvSpPr>
        <p:spPr/>
        <p:txBody>
          <a:bodyPr/>
          <a:lstStyle/>
          <a:p>
            <a:fld id="{808A025A-C980-4902-B187-215779B55273}" type="slidenum">
              <a:rPr lang="es-CL" smtClean="0"/>
              <a:t>5</a:t>
            </a:fld>
            <a:endParaRPr lang="es-CL"/>
          </a:p>
        </p:txBody>
      </p:sp>
      <p:graphicFrame>
        <p:nvGraphicFramePr>
          <p:cNvPr id="9" name="Tabla 5">
            <a:extLst>
              <a:ext uri="{FF2B5EF4-FFF2-40B4-BE49-F238E27FC236}">
                <a16:creationId xmlns:a16="http://schemas.microsoft.com/office/drawing/2014/main" id="{638F9878-C01E-47B7-A436-9782F9B3275C}"/>
              </a:ext>
            </a:extLst>
          </p:cNvPr>
          <p:cNvGraphicFramePr>
            <a:graphicFrameLocks noGrp="1"/>
          </p:cNvGraphicFramePr>
          <p:nvPr>
            <p:extLst>
              <p:ext uri="{D42A27DB-BD31-4B8C-83A1-F6EECF244321}">
                <p14:modId xmlns:p14="http://schemas.microsoft.com/office/powerpoint/2010/main" val="4172452474"/>
              </p:ext>
            </p:extLst>
          </p:nvPr>
        </p:nvGraphicFramePr>
        <p:xfrm>
          <a:off x="1884643" y="1498718"/>
          <a:ext cx="9750350" cy="4729302"/>
        </p:xfrm>
        <a:graphic>
          <a:graphicData uri="http://schemas.openxmlformats.org/drawingml/2006/table">
            <a:tbl>
              <a:tblPr firstRow="1" bandRow="1">
                <a:tableStyleId>{0E3FDE45-AF77-4B5C-9715-49D594BDF05E}</a:tableStyleId>
              </a:tblPr>
              <a:tblGrid>
                <a:gridCol w="3309257">
                  <a:extLst>
                    <a:ext uri="{9D8B030D-6E8A-4147-A177-3AD203B41FA5}">
                      <a16:colId xmlns:a16="http://schemas.microsoft.com/office/drawing/2014/main" val="2157831607"/>
                    </a:ext>
                  </a:extLst>
                </a:gridCol>
                <a:gridCol w="6441093">
                  <a:extLst>
                    <a:ext uri="{9D8B030D-6E8A-4147-A177-3AD203B41FA5}">
                      <a16:colId xmlns:a16="http://schemas.microsoft.com/office/drawing/2014/main" val="219406140"/>
                    </a:ext>
                  </a:extLst>
                </a:gridCol>
              </a:tblGrid>
              <a:tr h="401142">
                <a:tc>
                  <a:txBody>
                    <a:bodyPr/>
                    <a:lstStyle/>
                    <a:p>
                      <a:r>
                        <a:rPr lang="es-ES" b="1" dirty="0"/>
                        <a:t>APRENDIZAJE ESPERADO</a:t>
                      </a:r>
                      <a:endParaRPr lang="es-CL" b="1"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a:txBody>
                    <a:bodyPr/>
                    <a:lstStyle/>
                    <a:p>
                      <a:r>
                        <a:rPr lang="es-CL" sz="2000" b="1" dirty="0"/>
                        <a:t>CONTENIDOS</a:t>
                      </a:r>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812143517"/>
                  </a:ext>
                </a:extLst>
              </a:tr>
              <a:tr h="619640">
                <a:tc>
                  <a:txBody>
                    <a:bodyPr/>
                    <a:lstStyle/>
                    <a:p>
                      <a:r>
                        <a:rPr lang="es-ES" sz="1600" b="0" dirty="0"/>
                        <a:t>2.-Aplican técnicas de identificación y validación de requerimientos en el ámbito de la elaboración del software.</a:t>
                      </a:r>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a:txBody>
                    <a:bodyPr/>
                    <a:lstStyle/>
                    <a:p>
                      <a:pPr algn="just"/>
                      <a:r>
                        <a:rPr lang="es-ES" sz="1600" dirty="0"/>
                        <a:t>-Instrumentos de obtención de los requerimientos funcionales y no funcionales (explicación de los roles de los actores y de los casos de uso, y como se relacionan entre ellos).</a:t>
                      </a:r>
                    </a:p>
                    <a:p>
                      <a:pPr algn="just"/>
                      <a:r>
                        <a:rPr lang="es-ES" sz="1600" dirty="0"/>
                        <a:t>-Técnicas de elaboración de instrumentos efectivos para la toma de requerimientos.</a:t>
                      </a:r>
                    </a:p>
                    <a:p>
                      <a:pPr algn="just"/>
                      <a:r>
                        <a:rPr lang="es-ES" sz="1600" dirty="0"/>
                        <a:t>-Técnicas de validación de los instrumentos de obtención de requerimientos.</a:t>
                      </a:r>
                    </a:p>
                    <a:p>
                      <a:pPr algn="just"/>
                      <a:r>
                        <a:rPr lang="es-ES" sz="1600" dirty="0"/>
                        <a:t>-Validación de requerimientos funcionales y no funcionales.</a:t>
                      </a:r>
                    </a:p>
                    <a:p>
                      <a:pPr algn="just"/>
                      <a:r>
                        <a:rPr lang="es-ES" sz="1600" dirty="0"/>
                        <a:t>-Resultados de requerimientos funcionales y no funcionales.</a:t>
                      </a:r>
                      <a:endParaRPr lang="es-CL" sz="1600"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2291882769"/>
                  </a:ext>
                </a:extLst>
              </a:tr>
              <a:tr h="619640">
                <a:tc>
                  <a:txBody>
                    <a:bodyPr/>
                    <a:lstStyle/>
                    <a:p>
                      <a:r>
                        <a:rPr lang="es-ES" sz="1600" b="0" dirty="0"/>
                        <a:t>3.-Realizan levantamiento de requisitos de software acorde a las problemáticas especificas dentro de una organización, considerando un enfoque iterativo.</a:t>
                      </a:r>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a:txBody>
                    <a:bodyPr/>
                    <a:lstStyle/>
                    <a:p>
                      <a:pPr algn="just"/>
                      <a:r>
                        <a:rPr lang="es-ES" sz="1600" dirty="0"/>
                        <a:t>-Enfoque iterativo dentro de un equipo de desarrollo de software según las metodologías ágiles.</a:t>
                      </a:r>
                    </a:p>
                    <a:p>
                      <a:pPr algn="just"/>
                      <a:r>
                        <a:rPr lang="es-ES" sz="1600" dirty="0"/>
                        <a:t>-Las iteraciones dentro de un ciclo de vida de un software.</a:t>
                      </a:r>
                    </a:p>
                    <a:p>
                      <a:pPr algn="just"/>
                      <a:r>
                        <a:rPr lang="es-ES" sz="1600" dirty="0"/>
                        <a:t>-El proceso ágil de desarrollo de software.</a:t>
                      </a:r>
                    </a:p>
                    <a:p>
                      <a:pPr algn="just"/>
                      <a:r>
                        <a:rPr lang="es-ES" sz="1600" dirty="0"/>
                        <a:t>-Introducción a UML: Casos de uso/ Diagrama de secuencias/ Diagrama de actividad.</a:t>
                      </a:r>
                    </a:p>
                    <a:p>
                      <a:pPr algn="just"/>
                      <a:r>
                        <a:rPr lang="es-ES" sz="1600" dirty="0"/>
                        <a:t>- Metodologías agiles SCRUM y XP.</a:t>
                      </a:r>
                    </a:p>
                    <a:p>
                      <a:pPr algn="just"/>
                      <a:r>
                        <a:rPr lang="es-ES" sz="1600" dirty="0"/>
                        <a:t>-DFD (diagramas de flujo de datos).</a:t>
                      </a:r>
                      <a:endParaRPr lang="es-CL" sz="1600"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2908670597"/>
                  </a:ext>
                </a:extLst>
              </a:tr>
            </a:tbl>
          </a:graphicData>
        </a:graphic>
      </p:graphicFrame>
    </p:spTree>
    <p:extLst>
      <p:ext uri="{BB962C8B-B14F-4D97-AF65-F5344CB8AC3E}">
        <p14:creationId xmlns:p14="http://schemas.microsoft.com/office/powerpoint/2010/main" val="1981565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dirty="0"/>
              <a:t>Pirámide de Requerimientos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50</a:t>
            </a:fld>
            <a:endParaRPr lang="es-CL"/>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1868547" y="1716988"/>
            <a:ext cx="9187754" cy="18796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Necesidades</a:t>
            </a:r>
          </a:p>
          <a:p>
            <a:pPr algn="just"/>
            <a:r>
              <a:rPr lang="es-ES" sz="2000" dirty="0">
                <a:solidFill>
                  <a:srgbClr val="444444"/>
                </a:solidFill>
                <a:latin typeface="Arial" panose="020B0604020202020204" pitchFamily="34" charset="0"/>
                <a:cs typeface="Arial" panose="020B0604020202020204" pitchFamily="34" charset="0"/>
              </a:rPr>
              <a:t>Dentro de la Pirámide de Requerimientos, situados en el punto más alto, se encuentran las necesidades de los </a:t>
            </a:r>
            <a:r>
              <a:rPr lang="es-ES" sz="2000" dirty="0" err="1">
                <a:solidFill>
                  <a:srgbClr val="444444"/>
                </a:solidFill>
                <a:latin typeface="Arial" panose="020B0604020202020204" pitchFamily="34" charset="0"/>
                <a:cs typeface="Arial" panose="020B0604020202020204" pitchFamily="34" charset="0"/>
              </a:rPr>
              <a:t>Stakeholders</a:t>
            </a:r>
            <a:r>
              <a:rPr lang="es-ES" sz="2000" dirty="0">
                <a:solidFill>
                  <a:srgbClr val="444444"/>
                </a:solidFill>
                <a:latin typeface="Arial" panose="020B0604020202020204" pitchFamily="34" charset="0"/>
                <a:cs typeface="Arial" panose="020B0604020202020204" pitchFamily="34" charset="0"/>
              </a:rPr>
              <a:t>, están orientadas a oportunidades (problemas) de Negocio las cuales deben de ser cubiertas de forma satisfactoria. Algunas de estas oportunidades desencadenan la realización de un sistema de Software.</a:t>
            </a:r>
          </a:p>
        </p:txBody>
      </p:sp>
      <p:sp>
        <p:nvSpPr>
          <p:cNvPr id="5" name="Triángulo isósceles 4">
            <a:extLst>
              <a:ext uri="{FF2B5EF4-FFF2-40B4-BE49-F238E27FC236}">
                <a16:creationId xmlns:a16="http://schemas.microsoft.com/office/drawing/2014/main" id="{A6E5A2BB-D9E0-4702-ABEB-0F2217BCB140}"/>
              </a:ext>
            </a:extLst>
          </p:cNvPr>
          <p:cNvSpPr/>
          <p:nvPr/>
        </p:nvSpPr>
        <p:spPr>
          <a:xfrm rot="20088865">
            <a:off x="8327571" y="4492080"/>
            <a:ext cx="566057" cy="968829"/>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Triángulo isósceles 10">
            <a:extLst>
              <a:ext uri="{FF2B5EF4-FFF2-40B4-BE49-F238E27FC236}">
                <a16:creationId xmlns:a16="http://schemas.microsoft.com/office/drawing/2014/main" id="{63AAE8D7-6941-4964-8F53-6952DC2541C0}"/>
              </a:ext>
            </a:extLst>
          </p:cNvPr>
          <p:cNvSpPr/>
          <p:nvPr/>
        </p:nvSpPr>
        <p:spPr>
          <a:xfrm rot="9251001">
            <a:off x="8264878" y="4366017"/>
            <a:ext cx="566057" cy="135078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4" name="Imagen 13">
            <a:extLst>
              <a:ext uri="{FF2B5EF4-FFF2-40B4-BE49-F238E27FC236}">
                <a16:creationId xmlns:a16="http://schemas.microsoft.com/office/drawing/2014/main" id="{736263F9-E2BF-4CA0-9E31-E31D9BE1AF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24339" y="4638486"/>
            <a:ext cx="7076170" cy="16540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3301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dirty="0"/>
              <a:t>Pirámide de Requerimientos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51</a:t>
            </a:fld>
            <a:endParaRPr lang="es-CL"/>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1868547" y="1716988"/>
            <a:ext cx="9187754" cy="18796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Características </a:t>
            </a:r>
            <a:r>
              <a:rPr lang="es-ES" sz="2000" dirty="0">
                <a:solidFill>
                  <a:srgbClr val="444444"/>
                </a:solidFill>
                <a:latin typeface="Arial" panose="020B0604020202020204" pitchFamily="34" charset="0"/>
                <a:cs typeface="Arial" panose="020B0604020202020204" pitchFamily="34" charset="0"/>
              </a:rPr>
              <a:t>(Requerimientos No Funcionales)</a:t>
            </a:r>
          </a:p>
          <a:p>
            <a:pPr algn="just"/>
            <a:r>
              <a:rPr lang="es-ES" sz="2000" dirty="0">
                <a:solidFill>
                  <a:srgbClr val="444444"/>
                </a:solidFill>
                <a:latin typeface="Arial" panose="020B0604020202020204" pitchFamily="34" charset="0"/>
                <a:cs typeface="Arial" panose="020B0604020202020204" pitchFamily="34" charset="0"/>
              </a:rPr>
              <a:t>Características o Cualidades que los </a:t>
            </a:r>
            <a:r>
              <a:rPr lang="es-ES" sz="2000" dirty="0" err="1">
                <a:solidFill>
                  <a:srgbClr val="444444"/>
                </a:solidFill>
                <a:latin typeface="Arial" panose="020B0604020202020204" pitchFamily="34" charset="0"/>
                <a:cs typeface="Arial" panose="020B0604020202020204" pitchFamily="34" charset="0"/>
              </a:rPr>
              <a:t>Stakeholders</a:t>
            </a:r>
            <a:r>
              <a:rPr lang="es-ES" sz="2000" dirty="0">
                <a:solidFill>
                  <a:srgbClr val="444444"/>
                </a:solidFill>
                <a:latin typeface="Arial" panose="020B0604020202020204" pitchFamily="34" charset="0"/>
                <a:cs typeface="Arial" panose="020B0604020202020204" pitchFamily="34" charset="0"/>
              </a:rPr>
              <a:t> esperan como parte del comportamiento del sistema de Software. En ocasiones son orientadas al “Como” en lugar del “Que”. Las características proveen mucha información acerca de como el sistema debe comportase. Están relacionados con las características de calidad del sistema.</a:t>
            </a:r>
          </a:p>
        </p:txBody>
      </p:sp>
      <p:pic>
        <p:nvPicPr>
          <p:cNvPr id="18" name="Imagen 17">
            <a:extLst>
              <a:ext uri="{FF2B5EF4-FFF2-40B4-BE49-F238E27FC236}">
                <a16:creationId xmlns:a16="http://schemas.microsoft.com/office/drawing/2014/main" id="{E9828E8D-FEF8-4BE4-92A9-4831515101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24339" y="4811604"/>
            <a:ext cx="7076170" cy="13078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5006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dirty="0"/>
              <a:t>Pirámide de Requerimientos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52</a:t>
            </a:fld>
            <a:endParaRPr lang="es-CL"/>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1868547" y="1716988"/>
            <a:ext cx="9187754" cy="28576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Requerimientos de Software </a:t>
            </a:r>
            <a:r>
              <a:rPr lang="es-ES" sz="2000" dirty="0">
                <a:solidFill>
                  <a:srgbClr val="444444"/>
                </a:solidFill>
                <a:latin typeface="Arial" panose="020B0604020202020204" pitchFamily="34" charset="0"/>
                <a:cs typeface="Arial" panose="020B0604020202020204" pitchFamily="34" charset="0"/>
              </a:rPr>
              <a:t>(Requerimientos Funcionales)</a:t>
            </a:r>
          </a:p>
          <a:p>
            <a:pPr algn="just"/>
            <a:r>
              <a:rPr lang="es-ES" sz="2000" dirty="0">
                <a:solidFill>
                  <a:srgbClr val="444444"/>
                </a:solidFill>
                <a:latin typeface="Arial" panose="020B0604020202020204" pitchFamily="34" charset="0"/>
                <a:cs typeface="Arial" panose="020B0604020202020204" pitchFamily="34" charset="0"/>
              </a:rPr>
              <a:t>Los Requerimientos de Software son las necesidades de los </a:t>
            </a:r>
            <a:r>
              <a:rPr lang="es-ES" sz="2000" dirty="0" err="1">
                <a:solidFill>
                  <a:srgbClr val="444444"/>
                </a:solidFill>
                <a:latin typeface="Arial" panose="020B0604020202020204" pitchFamily="34" charset="0"/>
                <a:cs typeface="Arial" panose="020B0604020202020204" pitchFamily="34" charset="0"/>
              </a:rPr>
              <a:t>Stakeholders</a:t>
            </a:r>
            <a:r>
              <a:rPr lang="es-ES" sz="2000" dirty="0">
                <a:solidFill>
                  <a:srgbClr val="444444"/>
                </a:solidFill>
                <a:latin typeface="Arial" panose="020B0604020202020204" pitchFamily="34" charset="0"/>
                <a:cs typeface="Arial" panose="020B0604020202020204" pitchFamily="34" charset="0"/>
              </a:rPr>
              <a:t> que requiere que el Sistema deba de cumplir de manera Satisfactoria. Son los que definen las funciones que el sistema será capaz de realizar, describen las transformaciones que el sistema realiza sobre las entradas para producir salidas. Es importante que se describa el ¿Qué? y no el ¿Cómo? se deben hacer esas transformaciones.</a:t>
            </a:r>
          </a:p>
          <a:p>
            <a:pPr algn="just"/>
            <a:r>
              <a:rPr lang="es-ES" sz="2000" dirty="0">
                <a:solidFill>
                  <a:srgbClr val="444444"/>
                </a:solidFill>
                <a:latin typeface="Arial" panose="020B0604020202020204" pitchFamily="34" charset="0"/>
                <a:cs typeface="Arial" panose="020B0604020202020204" pitchFamily="34" charset="0"/>
              </a:rPr>
              <a:t>Estos requerimientos al tiempo que avanza el proyecto de software se convierten en los algoritmos, la lógica y gran parte del código del Sistema.</a:t>
            </a:r>
          </a:p>
        </p:txBody>
      </p:sp>
      <p:pic>
        <p:nvPicPr>
          <p:cNvPr id="18" name="Imagen 17">
            <a:extLst>
              <a:ext uri="{FF2B5EF4-FFF2-40B4-BE49-F238E27FC236}">
                <a16:creationId xmlns:a16="http://schemas.microsoft.com/office/drawing/2014/main" id="{E9828E8D-FEF8-4BE4-92A9-4831515101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24339" y="4979759"/>
            <a:ext cx="7076170" cy="9714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23057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636F36C0-C564-46DD-AD96-F808AB927E4D}"/>
              </a:ext>
            </a:extLst>
          </p:cNvPr>
          <p:cNvGrpSpPr/>
          <p:nvPr/>
        </p:nvGrpSpPr>
        <p:grpSpPr>
          <a:xfrm>
            <a:off x="1875025" y="1381986"/>
            <a:ext cx="9769583" cy="3437664"/>
            <a:chOff x="1875025" y="1381986"/>
            <a:chExt cx="9769583" cy="3437664"/>
          </a:xfrm>
        </p:grpSpPr>
        <p:pic>
          <p:nvPicPr>
            <p:cNvPr id="15" name="Imagen 14">
              <a:extLst>
                <a:ext uri="{FF2B5EF4-FFF2-40B4-BE49-F238E27FC236}">
                  <a16:creationId xmlns:a16="http://schemas.microsoft.com/office/drawing/2014/main" id="{90F2E17E-BABA-49DA-8665-8DC9538734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5025" y="1381986"/>
              <a:ext cx="9769583" cy="34376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ángulo 2">
              <a:extLst>
                <a:ext uri="{FF2B5EF4-FFF2-40B4-BE49-F238E27FC236}">
                  <a16:creationId xmlns:a16="http://schemas.microsoft.com/office/drawing/2014/main" id="{0E84EEE3-6388-465B-AD8C-E2AE090C01A3}"/>
                </a:ext>
              </a:extLst>
            </p:cNvPr>
            <p:cNvSpPr/>
            <p:nvPr/>
          </p:nvSpPr>
          <p:spPr>
            <a:xfrm>
              <a:off x="1971675" y="1847850"/>
              <a:ext cx="2771775" cy="86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Rectángulo 4">
              <a:extLst>
                <a:ext uri="{FF2B5EF4-FFF2-40B4-BE49-F238E27FC236}">
                  <a16:creationId xmlns:a16="http://schemas.microsoft.com/office/drawing/2014/main" id="{AD41460C-0AEF-4327-82C7-EFD8D7B5A68E}"/>
                </a:ext>
              </a:extLst>
            </p:cNvPr>
            <p:cNvSpPr/>
            <p:nvPr/>
          </p:nvSpPr>
          <p:spPr>
            <a:xfrm>
              <a:off x="5314950" y="1869630"/>
              <a:ext cx="2916050" cy="1359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Rectángulo 5">
              <a:extLst>
                <a:ext uri="{FF2B5EF4-FFF2-40B4-BE49-F238E27FC236}">
                  <a16:creationId xmlns:a16="http://schemas.microsoft.com/office/drawing/2014/main" id="{E6BC6585-44F9-4E00-ACC4-94630D4FBB41}"/>
                </a:ext>
              </a:extLst>
            </p:cNvPr>
            <p:cNvSpPr/>
            <p:nvPr/>
          </p:nvSpPr>
          <p:spPr>
            <a:xfrm>
              <a:off x="9439275" y="2067786"/>
              <a:ext cx="1981200" cy="103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521916" y="172026"/>
            <a:ext cx="1057505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dirty="0"/>
              <a:t>Especificación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53</a:t>
            </a:fld>
            <a:endParaRPr lang="es-CL"/>
          </a:p>
        </p:txBody>
      </p:sp>
      <p:sp>
        <p:nvSpPr>
          <p:cNvPr id="9" name="Título 1">
            <a:extLst>
              <a:ext uri="{FF2B5EF4-FFF2-40B4-BE49-F238E27FC236}">
                <a16:creationId xmlns:a16="http://schemas.microsoft.com/office/drawing/2014/main" id="{B74F8544-4BA7-40D9-84D9-1C1BC2A810DE}"/>
              </a:ext>
            </a:extLst>
          </p:cNvPr>
          <p:cNvSpPr txBox="1">
            <a:spLocks/>
          </p:cNvSpPr>
          <p:nvPr/>
        </p:nvSpPr>
        <p:spPr>
          <a:xfrm>
            <a:off x="1971675" y="1869630"/>
            <a:ext cx="2916050" cy="9204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800" i="0" dirty="0">
                <a:solidFill>
                  <a:srgbClr val="444444"/>
                </a:solidFill>
                <a:effectLst/>
                <a:latin typeface="Arial" panose="020B0604020202020204" pitchFamily="34" charset="0"/>
                <a:cs typeface="Arial" panose="020B0604020202020204" pitchFamily="34" charset="0"/>
              </a:rPr>
              <a:t>Sus requerimientos incluyen cuatrocientas funciones.</a:t>
            </a:r>
            <a:endParaRPr lang="es-ES" sz="1800" dirty="0">
              <a:solidFill>
                <a:srgbClr val="444444"/>
              </a:solidFill>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CCDE32EB-9860-4615-91A3-FFB0D411787F}"/>
              </a:ext>
            </a:extLst>
          </p:cNvPr>
          <p:cNvSpPr txBox="1">
            <a:spLocks/>
          </p:cNvSpPr>
          <p:nvPr/>
        </p:nvSpPr>
        <p:spPr>
          <a:xfrm>
            <a:off x="5351420" y="2022029"/>
            <a:ext cx="2916050" cy="10373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800" i="0" dirty="0">
                <a:solidFill>
                  <a:srgbClr val="444444"/>
                </a:solidFill>
                <a:effectLst/>
                <a:latin typeface="Arial" panose="020B0604020202020204" pitchFamily="34" charset="0"/>
                <a:cs typeface="Arial" panose="020B0604020202020204" pitchFamily="34" charset="0"/>
              </a:rPr>
              <a:t>¿Te das cuenta de que ningún ser humano podría utilizar un producto con ese nivel de complejidad?</a:t>
            </a:r>
            <a:endParaRPr lang="es-ES" sz="1800" dirty="0">
              <a:solidFill>
                <a:srgbClr val="444444"/>
              </a:solidFill>
              <a:latin typeface="Arial" panose="020B0604020202020204" pitchFamily="34" charset="0"/>
              <a:cs typeface="Arial" panose="020B0604020202020204" pitchFamily="34" charset="0"/>
            </a:endParaRPr>
          </a:p>
        </p:txBody>
      </p:sp>
      <p:sp>
        <p:nvSpPr>
          <p:cNvPr id="16" name="Título 1">
            <a:extLst>
              <a:ext uri="{FF2B5EF4-FFF2-40B4-BE49-F238E27FC236}">
                <a16:creationId xmlns:a16="http://schemas.microsoft.com/office/drawing/2014/main" id="{32C0DC51-DA59-40D9-BC1C-43D68191902D}"/>
              </a:ext>
            </a:extLst>
          </p:cNvPr>
          <p:cNvSpPr txBox="1">
            <a:spLocks/>
          </p:cNvSpPr>
          <p:nvPr/>
        </p:nvSpPr>
        <p:spPr>
          <a:xfrm>
            <a:off x="9296399" y="2030620"/>
            <a:ext cx="2124076" cy="10373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800" i="0" dirty="0">
                <a:solidFill>
                  <a:srgbClr val="444444"/>
                </a:solidFill>
                <a:effectLst/>
                <a:latin typeface="Arial" panose="020B0604020202020204" pitchFamily="34" charset="0"/>
                <a:cs typeface="Arial" panose="020B0604020202020204" pitchFamily="34" charset="0"/>
              </a:rPr>
              <a:t>Buen punto, será mejor que agregue "fácil de usar" a la lista.</a:t>
            </a:r>
            <a:endParaRPr lang="es-ES" sz="1800" dirty="0">
              <a:solidFill>
                <a:srgbClr val="44444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4847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dirty="0"/>
              <a:t>Especificación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54</a:t>
            </a:fld>
            <a:endParaRPr lang="es-CL"/>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2772221" y="1803546"/>
            <a:ext cx="6647557" cy="2090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B70E0D"/>
                </a:solidFill>
                <a:effectLst/>
                <a:latin typeface="Arial" panose="020B0604020202020204" pitchFamily="34" charset="0"/>
                <a:cs typeface="Arial" panose="020B0604020202020204" pitchFamily="34" charset="0"/>
              </a:rPr>
              <a:t>MAL</a:t>
            </a:r>
          </a:p>
          <a:p>
            <a:pPr algn="just"/>
            <a:r>
              <a:rPr lang="es-ES" sz="2000" dirty="0">
                <a:solidFill>
                  <a:srgbClr val="444444"/>
                </a:solidFill>
                <a:latin typeface="Arial" panose="020B0604020202020204" pitchFamily="34" charset="0"/>
                <a:cs typeface="Arial" panose="020B0604020202020204" pitchFamily="34" charset="0"/>
              </a:rPr>
              <a:t>Para facilitar el uso del editor gráfico, se podrá activar y desactivar una rejilla que permitirá alinear las figuras del diagrama. Cuando se ajuste la figura al tamaño de la pantalla, se reducirá el número de líneas de la rejilla para que no se dificulte la visualización del diagrama.</a:t>
            </a:r>
          </a:p>
        </p:txBody>
      </p:sp>
      <p:sp>
        <p:nvSpPr>
          <p:cNvPr id="10" name="Título 1">
            <a:extLst>
              <a:ext uri="{FF2B5EF4-FFF2-40B4-BE49-F238E27FC236}">
                <a16:creationId xmlns:a16="http://schemas.microsoft.com/office/drawing/2014/main" id="{5D61A262-8E56-4314-8E24-E4C11A14AB4B}"/>
              </a:ext>
            </a:extLst>
          </p:cNvPr>
          <p:cNvSpPr txBox="1">
            <a:spLocks/>
          </p:cNvSpPr>
          <p:nvPr/>
        </p:nvSpPr>
        <p:spPr>
          <a:xfrm>
            <a:off x="6462424" y="5866384"/>
            <a:ext cx="3828212" cy="3651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i="0" dirty="0">
                <a:solidFill>
                  <a:srgbClr val="444444"/>
                </a:solidFill>
                <a:effectLst/>
                <a:latin typeface="Arial" panose="020B0604020202020204" pitchFamily="34" charset="0"/>
                <a:cs typeface="Arial" panose="020B0604020202020204" pitchFamily="34" charset="0"/>
              </a:rPr>
              <a:t>Amalgama de varios requisitos.</a:t>
            </a:r>
            <a:endParaRPr lang="es-ES" sz="2000" dirty="0">
              <a:solidFill>
                <a:srgbClr val="444444"/>
              </a:solidFill>
              <a:latin typeface="Arial" panose="020B0604020202020204" pitchFamily="34" charset="0"/>
              <a:cs typeface="Arial" panose="020B0604020202020204" pitchFamily="34" charset="0"/>
            </a:endParaRPr>
          </a:p>
        </p:txBody>
      </p:sp>
      <p:sp>
        <p:nvSpPr>
          <p:cNvPr id="11" name="Título 1">
            <a:extLst>
              <a:ext uri="{FF2B5EF4-FFF2-40B4-BE49-F238E27FC236}">
                <a16:creationId xmlns:a16="http://schemas.microsoft.com/office/drawing/2014/main" id="{9C70C65F-CD25-426F-83C5-2A6078855E9F}"/>
              </a:ext>
            </a:extLst>
          </p:cNvPr>
          <p:cNvSpPr txBox="1">
            <a:spLocks/>
          </p:cNvSpPr>
          <p:nvPr/>
        </p:nvSpPr>
        <p:spPr>
          <a:xfrm>
            <a:off x="6462424" y="5512078"/>
            <a:ext cx="1571233" cy="3543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¿Por qué?</a:t>
            </a:r>
          </a:p>
        </p:txBody>
      </p:sp>
      <p:pic>
        <p:nvPicPr>
          <p:cNvPr id="15" name="Imagen 14">
            <a:extLst>
              <a:ext uri="{FF2B5EF4-FFF2-40B4-BE49-F238E27FC236}">
                <a16:creationId xmlns:a16="http://schemas.microsoft.com/office/drawing/2014/main" id="{64DA14BE-1670-463B-8A96-6FA24CBF46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93541" y="4108544"/>
            <a:ext cx="3364385" cy="21229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18890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dirty="0"/>
              <a:t>Especificación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55</a:t>
            </a:fld>
            <a:endParaRPr lang="es-CL"/>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2772221" y="1632980"/>
            <a:ext cx="6647557" cy="23507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00B050"/>
                </a:solidFill>
                <a:effectLst/>
                <a:latin typeface="Arial" panose="020B0604020202020204" pitchFamily="34" charset="0"/>
                <a:cs typeface="Arial" panose="020B0604020202020204" pitchFamily="34" charset="0"/>
              </a:rPr>
              <a:t>BIEN</a:t>
            </a:r>
          </a:p>
          <a:p>
            <a:pPr algn="just"/>
            <a:r>
              <a:rPr lang="es-ES" sz="2000" dirty="0">
                <a:solidFill>
                  <a:srgbClr val="444444"/>
                </a:solidFill>
                <a:latin typeface="Arial" panose="020B0604020202020204" pitchFamily="34" charset="0"/>
                <a:cs typeface="Arial" panose="020B0604020202020204" pitchFamily="34" charset="0"/>
              </a:rPr>
              <a:t>El editor permitirá el uso de una rejilla de líneas</a:t>
            </a:r>
          </a:p>
          <a:p>
            <a:pPr algn="just"/>
            <a:r>
              <a:rPr lang="es-ES" sz="2000" dirty="0">
                <a:solidFill>
                  <a:srgbClr val="444444"/>
                </a:solidFill>
                <a:latin typeface="Arial" panose="020B0604020202020204" pitchFamily="34" charset="0"/>
                <a:cs typeface="Arial" panose="020B0604020202020204" pitchFamily="34" charset="0"/>
              </a:rPr>
              <a:t>horizontales y verticales que aparecerán dibujadas</a:t>
            </a:r>
          </a:p>
          <a:p>
            <a:pPr algn="just"/>
            <a:r>
              <a:rPr lang="es-ES" sz="2000" dirty="0">
                <a:solidFill>
                  <a:srgbClr val="444444"/>
                </a:solidFill>
                <a:latin typeface="Arial" panose="020B0604020202020204" pitchFamily="34" charset="0"/>
                <a:cs typeface="Arial" panose="020B0604020202020204" pitchFamily="34" charset="0"/>
              </a:rPr>
              <a:t>tras el diagrama.</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b="1" dirty="0">
                <a:solidFill>
                  <a:srgbClr val="444444"/>
                </a:solidFill>
                <a:latin typeface="Arial" panose="020B0604020202020204" pitchFamily="34" charset="0"/>
                <a:cs typeface="Arial" panose="020B0604020202020204" pitchFamily="34" charset="0"/>
              </a:rPr>
              <a:t>Justificación:</a:t>
            </a:r>
            <a:r>
              <a:rPr lang="es-ES" sz="2000" dirty="0">
                <a:solidFill>
                  <a:srgbClr val="444444"/>
                </a:solidFill>
                <a:latin typeface="Arial" panose="020B0604020202020204" pitchFamily="34" charset="0"/>
                <a:cs typeface="Arial" panose="020B0604020202020204" pitchFamily="34" charset="0"/>
              </a:rPr>
              <a:t> La rejilla facilita la creación de diagramas</a:t>
            </a:r>
          </a:p>
          <a:p>
            <a:pPr algn="just"/>
            <a:r>
              <a:rPr lang="es-ES" sz="2000" dirty="0">
                <a:solidFill>
                  <a:srgbClr val="444444"/>
                </a:solidFill>
                <a:latin typeface="Arial" panose="020B0604020202020204" pitchFamily="34" charset="0"/>
                <a:cs typeface="Arial" panose="020B0604020202020204" pitchFamily="34" charset="0"/>
              </a:rPr>
              <a:t>cuidados en los que las figuras se puedan alinear con facilidad.</a:t>
            </a:r>
          </a:p>
        </p:txBody>
      </p:sp>
      <p:sp>
        <p:nvSpPr>
          <p:cNvPr id="10" name="Título 1">
            <a:extLst>
              <a:ext uri="{FF2B5EF4-FFF2-40B4-BE49-F238E27FC236}">
                <a16:creationId xmlns:a16="http://schemas.microsoft.com/office/drawing/2014/main" id="{5D61A262-8E56-4314-8E24-E4C11A14AB4B}"/>
              </a:ext>
            </a:extLst>
          </p:cNvPr>
          <p:cNvSpPr txBox="1">
            <a:spLocks/>
          </p:cNvSpPr>
          <p:nvPr/>
        </p:nvSpPr>
        <p:spPr>
          <a:xfrm>
            <a:off x="6023829" y="5866384"/>
            <a:ext cx="5198353" cy="3651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Preciso, conciso y justificado correctamente.</a:t>
            </a:r>
          </a:p>
        </p:txBody>
      </p:sp>
      <p:sp>
        <p:nvSpPr>
          <p:cNvPr id="11" name="Título 1">
            <a:extLst>
              <a:ext uri="{FF2B5EF4-FFF2-40B4-BE49-F238E27FC236}">
                <a16:creationId xmlns:a16="http://schemas.microsoft.com/office/drawing/2014/main" id="{9C70C65F-CD25-426F-83C5-2A6078855E9F}"/>
              </a:ext>
            </a:extLst>
          </p:cNvPr>
          <p:cNvSpPr txBox="1">
            <a:spLocks/>
          </p:cNvSpPr>
          <p:nvPr/>
        </p:nvSpPr>
        <p:spPr>
          <a:xfrm>
            <a:off x="6023830" y="5512078"/>
            <a:ext cx="1571233" cy="3543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¿Por qué?</a:t>
            </a:r>
          </a:p>
        </p:txBody>
      </p:sp>
      <p:pic>
        <p:nvPicPr>
          <p:cNvPr id="15" name="Imagen 14">
            <a:extLst>
              <a:ext uri="{FF2B5EF4-FFF2-40B4-BE49-F238E27FC236}">
                <a16:creationId xmlns:a16="http://schemas.microsoft.com/office/drawing/2014/main" id="{90F2E17E-BABA-49DA-8665-8DC9538734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93541" y="4108544"/>
            <a:ext cx="3364385" cy="21229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0494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dirty="0"/>
              <a:t>Especificación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56</a:t>
            </a:fld>
            <a:endParaRPr lang="es-CL"/>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2772221" y="1632980"/>
            <a:ext cx="6647557" cy="2746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B70E0D"/>
                </a:solidFill>
                <a:effectLst/>
                <a:latin typeface="Arial" panose="020B0604020202020204" pitchFamily="34" charset="0"/>
                <a:cs typeface="Arial" panose="020B0604020202020204" pitchFamily="34" charset="0"/>
              </a:rPr>
              <a:t>MAL</a:t>
            </a:r>
          </a:p>
          <a:p>
            <a:pPr algn="just"/>
            <a:endParaRPr lang="es-ES" sz="2000" b="1" i="0" dirty="0">
              <a:solidFill>
                <a:srgbClr val="00B050"/>
              </a:solidFill>
              <a:effectLst/>
              <a:latin typeface="Arial" panose="020B0604020202020204" pitchFamily="34" charset="0"/>
              <a:cs typeface="Arial" panose="020B0604020202020204" pitchFamily="34" charset="0"/>
            </a:endParaRPr>
          </a:p>
          <a:p>
            <a:pPr marL="342900" indent="-342900" algn="just">
              <a:buClr>
                <a:srgbClr val="B70E0D"/>
              </a:buClr>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El sistema será lo más fácil de utilizar posible.</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Clr>
                <a:srgbClr val="B70E0D"/>
              </a:buClr>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El sistema proporcionará una respuesta rápida al usuario.</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Clr>
                <a:srgbClr val="B70E0D"/>
              </a:buClr>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El sistema se recuperará automáticamente tras producirse un fallo.</a:t>
            </a:r>
          </a:p>
        </p:txBody>
      </p:sp>
      <p:sp>
        <p:nvSpPr>
          <p:cNvPr id="10" name="Título 1">
            <a:extLst>
              <a:ext uri="{FF2B5EF4-FFF2-40B4-BE49-F238E27FC236}">
                <a16:creationId xmlns:a16="http://schemas.microsoft.com/office/drawing/2014/main" id="{5D61A262-8E56-4314-8E24-E4C11A14AB4B}"/>
              </a:ext>
            </a:extLst>
          </p:cNvPr>
          <p:cNvSpPr txBox="1">
            <a:spLocks/>
          </p:cNvSpPr>
          <p:nvPr/>
        </p:nvSpPr>
        <p:spPr>
          <a:xfrm>
            <a:off x="6023829" y="5866384"/>
            <a:ext cx="5198353" cy="6258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Objetivos generales, vagos y abiertos a distintas interpretaciones.</a:t>
            </a:r>
          </a:p>
        </p:txBody>
      </p:sp>
      <p:sp>
        <p:nvSpPr>
          <p:cNvPr id="11" name="Título 1">
            <a:extLst>
              <a:ext uri="{FF2B5EF4-FFF2-40B4-BE49-F238E27FC236}">
                <a16:creationId xmlns:a16="http://schemas.microsoft.com/office/drawing/2014/main" id="{9C70C65F-CD25-426F-83C5-2A6078855E9F}"/>
              </a:ext>
            </a:extLst>
          </p:cNvPr>
          <p:cNvSpPr txBox="1">
            <a:spLocks/>
          </p:cNvSpPr>
          <p:nvPr/>
        </p:nvSpPr>
        <p:spPr>
          <a:xfrm>
            <a:off x="6023830" y="5512078"/>
            <a:ext cx="1571233" cy="3543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¿Por qué?</a:t>
            </a:r>
          </a:p>
        </p:txBody>
      </p:sp>
    </p:spTree>
    <p:extLst>
      <p:ext uri="{BB962C8B-B14F-4D97-AF65-F5344CB8AC3E}">
        <p14:creationId xmlns:p14="http://schemas.microsoft.com/office/powerpoint/2010/main" val="1561551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dirty="0"/>
              <a:t>Especificación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57</a:t>
            </a:fld>
            <a:endParaRPr lang="es-CL"/>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2772221" y="1803546"/>
            <a:ext cx="7917115" cy="35836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00B050"/>
                </a:solidFill>
                <a:effectLst/>
                <a:latin typeface="Arial" panose="020B0604020202020204" pitchFamily="34" charset="0"/>
                <a:cs typeface="Arial" panose="020B0604020202020204" pitchFamily="34" charset="0"/>
              </a:rPr>
              <a:t>BIEN</a:t>
            </a:r>
          </a:p>
          <a:p>
            <a:pPr algn="just"/>
            <a:endParaRPr lang="es-ES" sz="2000" b="1" i="0" dirty="0">
              <a:solidFill>
                <a:srgbClr val="B70E0D"/>
              </a:solidFill>
              <a:effectLst/>
              <a:latin typeface="Arial" panose="020B0604020202020204" pitchFamily="34" charset="0"/>
              <a:cs typeface="Arial" panose="020B0604020202020204" pitchFamily="34" charset="0"/>
            </a:endParaRPr>
          </a:p>
          <a:p>
            <a:pPr marL="342900" indent="-342900" algn="just">
              <a:buClr>
                <a:schemeClr val="accent6"/>
              </a:buClr>
              <a:buFont typeface="Wingdings" panose="05000000000000000000" pitchFamily="2" charset="2"/>
              <a:buChar char="ü"/>
            </a:pPr>
            <a:r>
              <a:rPr lang="es-ES" sz="2000" dirty="0">
                <a:solidFill>
                  <a:srgbClr val="444444"/>
                </a:solidFill>
                <a:latin typeface="Arial" panose="020B0604020202020204" pitchFamily="34" charset="0"/>
                <a:cs typeface="Arial" panose="020B0604020202020204" pitchFamily="34" charset="0"/>
              </a:rPr>
              <a:t>Un usuario experimentado debe ser capaz de utilizar todas las funciones del sistema tras un entrenamiento de 2 horas, tras el cual no cometerá más de 3 errores diarios en media.</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Clr>
                <a:schemeClr val="accent6"/>
              </a:buClr>
              <a:buFont typeface="Wingdings" panose="05000000000000000000" pitchFamily="2" charset="2"/>
              <a:buChar char="ü"/>
            </a:pPr>
            <a:r>
              <a:rPr lang="es-ES" sz="2000" dirty="0">
                <a:solidFill>
                  <a:srgbClr val="444444"/>
                </a:solidFill>
                <a:latin typeface="Arial" panose="020B0604020202020204" pitchFamily="34" charset="0"/>
                <a:cs typeface="Arial" panose="020B0604020202020204" pitchFamily="34" charset="0"/>
              </a:rPr>
              <a:t>Cuando haya hasta 100 usuarios accediendo simultáneamente al sistema, su tiempo de respuesta no será en ningún momento superior a 2 segundos.</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Clr>
                <a:schemeClr val="accent6"/>
              </a:buClr>
              <a:buFont typeface="Wingdings" panose="05000000000000000000" pitchFamily="2" charset="2"/>
              <a:buChar char="ü"/>
            </a:pPr>
            <a:r>
              <a:rPr lang="es-ES" sz="2000" dirty="0">
                <a:solidFill>
                  <a:srgbClr val="444444"/>
                </a:solidFill>
                <a:latin typeface="Arial" panose="020B0604020202020204" pitchFamily="34" charset="0"/>
                <a:cs typeface="Arial" panose="020B0604020202020204" pitchFamily="34" charset="0"/>
              </a:rPr>
              <a:t>Ante un fallo en el software del sistema, no se tardará más de 5 minutos en restaurar los datos del sistema (en un estado válido) y volver a poner en marcha el sistema.</a:t>
            </a:r>
          </a:p>
        </p:txBody>
      </p:sp>
      <p:sp>
        <p:nvSpPr>
          <p:cNvPr id="10" name="Título 1">
            <a:extLst>
              <a:ext uri="{FF2B5EF4-FFF2-40B4-BE49-F238E27FC236}">
                <a16:creationId xmlns:a16="http://schemas.microsoft.com/office/drawing/2014/main" id="{5D61A262-8E56-4314-8E24-E4C11A14AB4B}"/>
              </a:ext>
            </a:extLst>
          </p:cNvPr>
          <p:cNvSpPr txBox="1">
            <a:spLocks/>
          </p:cNvSpPr>
          <p:nvPr/>
        </p:nvSpPr>
        <p:spPr>
          <a:xfrm>
            <a:off x="6462424" y="5866384"/>
            <a:ext cx="3828212" cy="3651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Requisitos verificables.</a:t>
            </a:r>
          </a:p>
        </p:txBody>
      </p:sp>
      <p:sp>
        <p:nvSpPr>
          <p:cNvPr id="11" name="Título 1">
            <a:extLst>
              <a:ext uri="{FF2B5EF4-FFF2-40B4-BE49-F238E27FC236}">
                <a16:creationId xmlns:a16="http://schemas.microsoft.com/office/drawing/2014/main" id="{9C70C65F-CD25-426F-83C5-2A6078855E9F}"/>
              </a:ext>
            </a:extLst>
          </p:cNvPr>
          <p:cNvSpPr txBox="1">
            <a:spLocks/>
          </p:cNvSpPr>
          <p:nvPr/>
        </p:nvSpPr>
        <p:spPr>
          <a:xfrm>
            <a:off x="6462424" y="5512078"/>
            <a:ext cx="1571233" cy="3543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¿Por qué?</a:t>
            </a:r>
          </a:p>
        </p:txBody>
      </p:sp>
    </p:spTree>
    <p:extLst>
      <p:ext uri="{BB962C8B-B14F-4D97-AF65-F5344CB8AC3E}">
        <p14:creationId xmlns:p14="http://schemas.microsoft.com/office/powerpoint/2010/main" val="31665930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dirty="0"/>
              <a:t>Especificación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58</a:t>
            </a:fld>
            <a:endParaRPr lang="es-CL"/>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2801261" y="2136848"/>
            <a:ext cx="7917115" cy="24442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Problemas habituales:</a:t>
            </a:r>
          </a:p>
          <a:p>
            <a:pPr algn="just"/>
            <a:endParaRPr lang="es-ES" sz="2000" b="1" i="0" dirty="0">
              <a:solidFill>
                <a:srgbClr val="444444"/>
              </a:solidFill>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La existencia de un requerimiento ha de estar debidamente justificada (debemos saber por qué es un requisito del sistema).</a:t>
            </a:r>
          </a:p>
          <a:p>
            <a:pPr marL="342900" indent="-342900" algn="just">
              <a:buFont typeface="Arial" panose="020B0604020202020204" pitchFamily="34" charset="0"/>
              <a:buChar char="•"/>
            </a:pPr>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Un requerimiento es, a veces, difícil de verificar (especialmente, si es un requisito no funcional). Además, si somos incapaces de especificarlo, ¿cómo sabemos que realmente es un requisito?</a:t>
            </a:r>
          </a:p>
        </p:txBody>
      </p:sp>
    </p:spTree>
    <p:extLst>
      <p:ext uri="{BB962C8B-B14F-4D97-AF65-F5344CB8AC3E}">
        <p14:creationId xmlns:p14="http://schemas.microsoft.com/office/powerpoint/2010/main" val="31530257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dirty="0"/>
              <a:t>Especificación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59</a:t>
            </a:fld>
            <a:endParaRPr lang="es-CL"/>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2137442" y="1950349"/>
            <a:ext cx="7917115" cy="45737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Matriculación</a:t>
            </a:r>
          </a:p>
          <a:p>
            <a:pPr algn="just"/>
            <a:endParaRPr lang="es-ES" sz="2000" b="1"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i="0" dirty="0">
                <a:solidFill>
                  <a:srgbClr val="444444"/>
                </a:solidFill>
                <a:effectLst/>
                <a:latin typeface="Arial" panose="020B0604020202020204" pitchFamily="34" charset="0"/>
                <a:cs typeface="Arial" panose="020B0604020202020204" pitchFamily="34" charset="0"/>
              </a:rPr>
              <a:t>La matrícula será realizada de forma interactiva. Se le preguntará al alumno cuál es el plan de estudios en que desea matricularse (pueden ser varios).</a:t>
            </a:r>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i="0" dirty="0">
                <a:solidFill>
                  <a:srgbClr val="444444"/>
                </a:solidFill>
                <a:effectLst/>
                <a:latin typeface="Arial" panose="020B0604020202020204" pitchFamily="34" charset="0"/>
                <a:cs typeface="Arial" panose="020B0604020202020204" pitchFamily="34" charset="0"/>
              </a:rPr>
              <a:t>Se podrá generar una copia impresa de la matrícula (sin valor oficial) en el ordenador desde donde se realice el proceso de matriculación.</a:t>
            </a:r>
          </a:p>
          <a:p>
            <a:pPr marL="342900" indent="-342900" algn="just">
              <a:buFont typeface="Arial" panose="020B0604020202020204" pitchFamily="34" charset="0"/>
              <a:buChar char="•"/>
            </a:pPr>
            <a:r>
              <a:rPr lang="es-ES" sz="2000" i="0" dirty="0">
                <a:solidFill>
                  <a:srgbClr val="444444"/>
                </a:solidFill>
                <a:effectLst/>
                <a:latin typeface="Arial" panose="020B0604020202020204" pitchFamily="34" charset="0"/>
                <a:cs typeface="Arial" panose="020B0604020202020204" pitchFamily="34" charset="0"/>
              </a:rPr>
              <a:t>Se podrá generar el impreso de pago debidamente cumplimentado.</a:t>
            </a:r>
          </a:p>
          <a:p>
            <a:pPr marL="342900" indent="-342900" algn="just">
              <a:buFont typeface="Arial" panose="020B0604020202020204" pitchFamily="34" charset="0"/>
              <a:buChar char="•"/>
            </a:pPr>
            <a:r>
              <a:rPr lang="es-ES" sz="2000" i="0" dirty="0">
                <a:solidFill>
                  <a:srgbClr val="444444"/>
                </a:solidFill>
                <a:effectLst/>
                <a:latin typeface="Arial" panose="020B0604020202020204" pitchFamily="34" charset="0"/>
                <a:cs typeface="Arial" panose="020B0604020202020204" pitchFamily="34" charset="0"/>
              </a:rPr>
              <a:t>Para la matriculación se consultarán los datos del expediente y se realizarán las validaciones necesarias, descritas a continuación…</a:t>
            </a:r>
          </a:p>
          <a:p>
            <a:pPr marL="342900" indent="-342900" algn="just">
              <a:buFont typeface="Arial" panose="020B0604020202020204" pitchFamily="34" charset="0"/>
              <a:buChar char="•"/>
            </a:pPr>
            <a:endParaRPr lang="es-ES" sz="2000" i="0" dirty="0">
              <a:solidFill>
                <a:srgbClr val="444444"/>
              </a:solidFill>
              <a:effectLst/>
              <a:latin typeface="Arial" panose="020B0604020202020204" pitchFamily="34" charset="0"/>
              <a:cs typeface="Arial" panose="020B0604020202020204" pitchFamily="34" charset="0"/>
            </a:endParaRPr>
          </a:p>
        </p:txBody>
      </p:sp>
      <p:sp>
        <p:nvSpPr>
          <p:cNvPr id="9" name="Título 1">
            <a:extLst>
              <a:ext uri="{FF2B5EF4-FFF2-40B4-BE49-F238E27FC236}">
                <a16:creationId xmlns:a16="http://schemas.microsoft.com/office/drawing/2014/main" id="{B4BF0C47-9878-49CA-90FD-5686F3FD5366}"/>
              </a:ext>
            </a:extLst>
          </p:cNvPr>
          <p:cNvSpPr txBox="1">
            <a:spLocks/>
          </p:cNvSpPr>
          <p:nvPr/>
        </p:nvSpPr>
        <p:spPr>
          <a:xfrm>
            <a:off x="2137442" y="1338460"/>
            <a:ext cx="4985071" cy="4833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Ejemplo: Requerimientos funcionales</a:t>
            </a:r>
          </a:p>
        </p:txBody>
      </p:sp>
    </p:spTree>
    <p:extLst>
      <p:ext uri="{BB962C8B-B14F-4D97-AF65-F5344CB8AC3E}">
        <p14:creationId xmlns:p14="http://schemas.microsoft.com/office/powerpoint/2010/main" val="519193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0" i="0" dirty="0">
                <a:solidFill>
                  <a:srgbClr val="000000"/>
                </a:solidFill>
                <a:effectLst/>
                <a:latin typeface="Arial" panose="020B0604020202020204" pitchFamily="34" charset="0"/>
                <a:cs typeface="Arial" panose="020B0604020202020204" pitchFamily="34" charset="0"/>
              </a:rPr>
              <a:t>INFORMACIÓN DEL MÓDULO</a:t>
            </a:r>
            <a:endParaRPr lang="es-CL" dirty="0">
              <a:latin typeface="Arial" panose="020B0604020202020204" pitchFamily="34" charset="0"/>
              <a:cs typeface="Arial" panose="020B0604020202020204" pitchFamily="34" charset="0"/>
            </a:endParaRPr>
          </a:p>
        </p:txBody>
      </p:sp>
      <p:sp>
        <p:nvSpPr>
          <p:cNvPr id="2" name="Marcador de número de diapositiva 1">
            <a:extLst>
              <a:ext uri="{FF2B5EF4-FFF2-40B4-BE49-F238E27FC236}">
                <a16:creationId xmlns:a16="http://schemas.microsoft.com/office/drawing/2014/main" id="{1D093A3A-9EA4-43B3-AB3C-D8E1E91D11ED}"/>
              </a:ext>
            </a:extLst>
          </p:cNvPr>
          <p:cNvSpPr>
            <a:spLocks noGrp="1"/>
          </p:cNvSpPr>
          <p:nvPr>
            <p:ph type="sldNum" sz="quarter" idx="12"/>
          </p:nvPr>
        </p:nvSpPr>
        <p:spPr/>
        <p:txBody>
          <a:bodyPr/>
          <a:lstStyle/>
          <a:p>
            <a:fld id="{808A025A-C980-4902-B187-215779B55273}" type="slidenum">
              <a:rPr lang="es-CL" smtClean="0"/>
              <a:t>6</a:t>
            </a:fld>
            <a:endParaRPr lang="es-CL"/>
          </a:p>
        </p:txBody>
      </p:sp>
      <p:graphicFrame>
        <p:nvGraphicFramePr>
          <p:cNvPr id="9" name="Tabla 5">
            <a:extLst>
              <a:ext uri="{FF2B5EF4-FFF2-40B4-BE49-F238E27FC236}">
                <a16:creationId xmlns:a16="http://schemas.microsoft.com/office/drawing/2014/main" id="{638F9878-C01E-47B7-A436-9782F9B3275C}"/>
              </a:ext>
            </a:extLst>
          </p:cNvPr>
          <p:cNvGraphicFramePr>
            <a:graphicFrameLocks noGrp="1"/>
          </p:cNvGraphicFramePr>
          <p:nvPr>
            <p:extLst>
              <p:ext uri="{D42A27DB-BD31-4B8C-83A1-F6EECF244321}">
                <p14:modId xmlns:p14="http://schemas.microsoft.com/office/powerpoint/2010/main" val="2394337653"/>
              </p:ext>
            </p:extLst>
          </p:nvPr>
        </p:nvGraphicFramePr>
        <p:xfrm>
          <a:off x="1884643" y="2329866"/>
          <a:ext cx="9750350" cy="2903250"/>
        </p:xfrm>
        <a:graphic>
          <a:graphicData uri="http://schemas.openxmlformats.org/drawingml/2006/table">
            <a:tbl>
              <a:tblPr firstRow="1" bandRow="1">
                <a:tableStyleId>{0E3FDE45-AF77-4B5C-9715-49D594BDF05E}</a:tableStyleId>
              </a:tblPr>
              <a:tblGrid>
                <a:gridCol w="1672047">
                  <a:extLst>
                    <a:ext uri="{9D8B030D-6E8A-4147-A177-3AD203B41FA5}">
                      <a16:colId xmlns:a16="http://schemas.microsoft.com/office/drawing/2014/main" val="2157831607"/>
                    </a:ext>
                  </a:extLst>
                </a:gridCol>
                <a:gridCol w="1637210">
                  <a:extLst>
                    <a:ext uri="{9D8B030D-6E8A-4147-A177-3AD203B41FA5}">
                      <a16:colId xmlns:a16="http://schemas.microsoft.com/office/drawing/2014/main" val="196029464"/>
                    </a:ext>
                  </a:extLst>
                </a:gridCol>
                <a:gridCol w="2847703">
                  <a:extLst>
                    <a:ext uri="{9D8B030D-6E8A-4147-A177-3AD203B41FA5}">
                      <a16:colId xmlns:a16="http://schemas.microsoft.com/office/drawing/2014/main" val="219406140"/>
                    </a:ext>
                  </a:extLst>
                </a:gridCol>
                <a:gridCol w="2299063">
                  <a:extLst>
                    <a:ext uri="{9D8B030D-6E8A-4147-A177-3AD203B41FA5}">
                      <a16:colId xmlns:a16="http://schemas.microsoft.com/office/drawing/2014/main" val="2813063342"/>
                    </a:ext>
                  </a:extLst>
                </a:gridCol>
                <a:gridCol w="1294327">
                  <a:extLst>
                    <a:ext uri="{9D8B030D-6E8A-4147-A177-3AD203B41FA5}">
                      <a16:colId xmlns:a16="http://schemas.microsoft.com/office/drawing/2014/main" val="3215938268"/>
                    </a:ext>
                  </a:extLst>
                </a:gridCol>
              </a:tblGrid>
              <a:tr h="455523">
                <a:tc gridSpan="2">
                  <a:txBody>
                    <a:bodyPr/>
                    <a:lstStyle/>
                    <a:p>
                      <a:pPr algn="ctr"/>
                      <a:r>
                        <a:rPr lang="es-ES" dirty="0"/>
                        <a:t>UNIDADES DE APRENDIZAJE</a:t>
                      </a:r>
                      <a:endParaRPr lang="es-CL"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hMerge="1">
                  <a:txBody>
                    <a:bodyPr/>
                    <a:lstStyle/>
                    <a:p>
                      <a:endParaRPr lang="es-CL"/>
                    </a:p>
                  </a:txBody>
                  <a:tcPr/>
                </a:tc>
                <a:tc gridSpan="3">
                  <a:txBody>
                    <a:bodyPr/>
                    <a:lstStyle/>
                    <a:p>
                      <a:pPr algn="ctr"/>
                      <a:r>
                        <a:rPr lang="es-ES" dirty="0"/>
                        <a:t>Secuenciales</a:t>
                      </a:r>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CL"/>
                    </a:p>
                  </a:txBody>
                  <a:tcPr/>
                </a:tc>
                <a:tc hMerge="1">
                  <a:txBody>
                    <a:bodyPr/>
                    <a:lstStyle/>
                    <a:p>
                      <a:endParaRPr lang="es-CL"/>
                    </a:p>
                  </a:txBody>
                  <a:tcPr/>
                </a:tc>
                <a:extLst>
                  <a:ext uri="{0D108BD9-81ED-4DB2-BD59-A6C34878D82A}">
                    <a16:rowId xmlns:a16="http://schemas.microsoft.com/office/drawing/2014/main" val="2717968786"/>
                  </a:ext>
                </a:extLst>
              </a:tr>
              <a:tr h="492105">
                <a:tc>
                  <a:txBody>
                    <a:bodyPr/>
                    <a:lstStyle/>
                    <a:p>
                      <a:r>
                        <a:rPr lang="es-ES" b="1" dirty="0"/>
                        <a:t>2° UNIDAD</a:t>
                      </a:r>
                      <a:endParaRPr lang="es-CL" b="1"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gridSpan="2">
                  <a:txBody>
                    <a:bodyPr/>
                    <a:lstStyle/>
                    <a:p>
                      <a:r>
                        <a:rPr lang="es-CL" b="1" dirty="0"/>
                        <a:t>Introducción a BPMN</a:t>
                      </a:r>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hMerge="1">
                  <a:txBody>
                    <a:bodyPr/>
                    <a:lstStyle/>
                    <a:p>
                      <a:endParaRPr lang="es-CL" sz="2000" dirty="0"/>
                    </a:p>
                  </a:txBody>
                  <a:tcPr anchor="ct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t>HORAS DE CLASES</a:t>
                      </a:r>
                      <a:endParaRPr lang="es-CL" sz="2000"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a:txBody>
                    <a:bodyPr/>
                    <a:lstStyle/>
                    <a:p>
                      <a:r>
                        <a:rPr lang="es-ES" sz="2000" dirty="0"/>
                        <a:t>36</a:t>
                      </a:r>
                      <a:endParaRPr lang="es-CL" dirty="0"/>
                    </a:p>
                  </a:txBody>
                  <a:tcPr anchor="ctr">
                    <a:lnL w="12700" cap="flat" cmpd="sng" algn="ctr">
                      <a:solidFill>
                        <a:schemeClr val="accent2">
                          <a:lumMod val="60000"/>
                          <a:lumOff val="40000"/>
                        </a:schemeClr>
                      </a:solidFill>
                      <a:prstDash val="solid"/>
                      <a:round/>
                      <a:headEnd type="none" w="med" len="med"/>
                      <a:tailEnd type="none" w="med" len="med"/>
                    </a:lnL>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101764971"/>
                  </a:ext>
                </a:extLst>
              </a:tr>
              <a:tr h="401142">
                <a:tc gridSpan="2">
                  <a:txBody>
                    <a:bodyPr/>
                    <a:lstStyle/>
                    <a:p>
                      <a:r>
                        <a:rPr lang="es-ES" b="1" dirty="0"/>
                        <a:t>APRENDIZAJE ESPERADO</a:t>
                      </a:r>
                      <a:endParaRPr lang="es-CL" b="1"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hMerge="1">
                  <a:txBody>
                    <a:bodyPr/>
                    <a:lstStyle/>
                    <a:p>
                      <a:endParaRPr lang="es-CL"/>
                    </a:p>
                  </a:txBody>
                  <a:tcPr/>
                </a:tc>
                <a:tc gridSpan="3">
                  <a:txBody>
                    <a:bodyPr/>
                    <a:lstStyle/>
                    <a:p>
                      <a:r>
                        <a:rPr lang="es-CL" sz="2000" b="1" dirty="0"/>
                        <a:t>CONTENIDOS</a:t>
                      </a:r>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hMerge="1">
                  <a:txBody>
                    <a:bodyPr/>
                    <a:lstStyle/>
                    <a:p>
                      <a:endParaRPr lang="es-CL"/>
                    </a:p>
                  </a:txBody>
                  <a:tcPr/>
                </a:tc>
                <a:tc hMerge="1">
                  <a:txBody>
                    <a:bodyPr/>
                    <a:lstStyle/>
                    <a:p>
                      <a:endParaRPr lang="es-CL"/>
                    </a:p>
                  </a:txBody>
                  <a:tcPr/>
                </a:tc>
                <a:extLst>
                  <a:ext uri="{0D108BD9-81ED-4DB2-BD59-A6C34878D82A}">
                    <a16:rowId xmlns:a16="http://schemas.microsoft.com/office/drawing/2014/main" val="812143517"/>
                  </a:ext>
                </a:extLst>
              </a:tr>
              <a:tr h="619640">
                <a:tc gridSpan="2">
                  <a:txBody>
                    <a:bodyPr/>
                    <a:lstStyle/>
                    <a:p>
                      <a:r>
                        <a:rPr lang="es-ES" sz="1600" b="0" dirty="0"/>
                        <a:t>4.-Caracterizan objetivo del modelado de los procesos de negocio, considerando el desarrollo ágil de soluciones a las necesidades de los distintos tipos de organizaciones.</a:t>
                      </a:r>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hMerge="1">
                  <a:txBody>
                    <a:bodyPr/>
                    <a:lstStyle/>
                    <a:p>
                      <a:endParaRPr lang="es-CL"/>
                    </a:p>
                  </a:txBody>
                  <a:tcPr/>
                </a:tc>
                <a:tc gridSpan="3">
                  <a:txBody>
                    <a:bodyPr/>
                    <a:lstStyle/>
                    <a:p>
                      <a:pPr algn="just"/>
                      <a:r>
                        <a:rPr lang="es-ES" sz="1600" dirty="0"/>
                        <a:t>-Diagramas para el modelado de los procesos de negocio.</a:t>
                      </a:r>
                    </a:p>
                    <a:p>
                      <a:pPr algn="just"/>
                      <a:r>
                        <a:rPr lang="es-ES" sz="1600" dirty="0"/>
                        <a:t>-Tipos arquitectura negocio dentro de las organizaciones (Sociales, Empresa y Gobierno).</a:t>
                      </a:r>
                    </a:p>
                    <a:p>
                      <a:pPr algn="just"/>
                      <a:r>
                        <a:rPr lang="es-ES" sz="1600" dirty="0"/>
                        <a:t>-Procesos de negocio y gobernabilidad para el desarrollo ágil.</a:t>
                      </a:r>
                    </a:p>
                    <a:p>
                      <a:pPr algn="just"/>
                      <a:r>
                        <a:rPr lang="es-ES" sz="1600" dirty="0"/>
                        <a:t>-Diagramación de los procesos de negocio dentro de las organizaciones (Casos de Uso, diagramas de actividad, diagramas de secuencias, etc.)</a:t>
                      </a:r>
                      <a:endParaRPr lang="es-CL" sz="1600"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hMerge="1">
                  <a:txBody>
                    <a:bodyPr/>
                    <a:lstStyle/>
                    <a:p>
                      <a:endParaRPr lang="es-CL"/>
                    </a:p>
                  </a:txBody>
                  <a:tcPr/>
                </a:tc>
                <a:tc hMerge="1">
                  <a:txBody>
                    <a:bodyPr/>
                    <a:lstStyle/>
                    <a:p>
                      <a:endParaRPr lang="es-CL"/>
                    </a:p>
                  </a:txBody>
                  <a:tcPr/>
                </a:tc>
                <a:extLst>
                  <a:ext uri="{0D108BD9-81ED-4DB2-BD59-A6C34878D82A}">
                    <a16:rowId xmlns:a16="http://schemas.microsoft.com/office/drawing/2014/main" val="2291882769"/>
                  </a:ext>
                </a:extLst>
              </a:tr>
            </a:tbl>
          </a:graphicData>
        </a:graphic>
      </p:graphicFrame>
    </p:spTree>
    <p:extLst>
      <p:ext uri="{BB962C8B-B14F-4D97-AF65-F5344CB8AC3E}">
        <p14:creationId xmlns:p14="http://schemas.microsoft.com/office/powerpoint/2010/main" val="2479767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dirty="0"/>
              <a:t>Especificación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60</a:t>
            </a:fld>
            <a:endParaRPr lang="es-CL"/>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2137443" y="1950349"/>
            <a:ext cx="2681446" cy="9025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Matriculación</a:t>
            </a:r>
          </a:p>
          <a:p>
            <a:pPr algn="just"/>
            <a:endParaRPr lang="es-ES" sz="2000" b="1"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i="0" dirty="0">
                <a:solidFill>
                  <a:srgbClr val="444444"/>
                </a:solidFill>
                <a:effectLst/>
                <a:latin typeface="Arial" panose="020B0604020202020204" pitchFamily="34" charset="0"/>
                <a:cs typeface="Arial" panose="020B0604020202020204" pitchFamily="34" charset="0"/>
              </a:rPr>
              <a:t>Pago de matrícula:</a:t>
            </a:r>
          </a:p>
        </p:txBody>
      </p:sp>
      <p:sp>
        <p:nvSpPr>
          <p:cNvPr id="9" name="Título 1">
            <a:extLst>
              <a:ext uri="{FF2B5EF4-FFF2-40B4-BE49-F238E27FC236}">
                <a16:creationId xmlns:a16="http://schemas.microsoft.com/office/drawing/2014/main" id="{B4BF0C47-9878-49CA-90FD-5686F3FD5366}"/>
              </a:ext>
            </a:extLst>
          </p:cNvPr>
          <p:cNvSpPr txBox="1">
            <a:spLocks/>
          </p:cNvSpPr>
          <p:nvPr/>
        </p:nvSpPr>
        <p:spPr>
          <a:xfrm>
            <a:off x="2137442" y="1338460"/>
            <a:ext cx="4985071" cy="4833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Ejemplo: Requerimientos funcionales</a:t>
            </a:r>
          </a:p>
        </p:txBody>
      </p:sp>
      <p:sp>
        <p:nvSpPr>
          <p:cNvPr id="10" name="Título 1">
            <a:extLst>
              <a:ext uri="{FF2B5EF4-FFF2-40B4-BE49-F238E27FC236}">
                <a16:creationId xmlns:a16="http://schemas.microsoft.com/office/drawing/2014/main" id="{CE8F90E2-7413-4703-842F-446A58A04B73}"/>
              </a:ext>
            </a:extLst>
          </p:cNvPr>
          <p:cNvSpPr txBox="1">
            <a:spLocks/>
          </p:cNvSpPr>
          <p:nvPr/>
        </p:nvSpPr>
        <p:spPr>
          <a:xfrm>
            <a:off x="2476432" y="2897282"/>
            <a:ext cx="8158040" cy="17943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Wingdings" panose="05000000000000000000" pitchFamily="2" charset="2"/>
              <a:buChar char="§"/>
            </a:pPr>
            <a:r>
              <a:rPr lang="es-ES" sz="2000" i="0" dirty="0">
                <a:solidFill>
                  <a:srgbClr val="444444"/>
                </a:solidFill>
                <a:effectLst/>
                <a:latin typeface="Arial" panose="020B0604020202020204" pitchFamily="34" charset="0"/>
                <a:cs typeface="Arial" panose="020B0604020202020204" pitchFamily="34" charset="0"/>
              </a:rPr>
              <a:t>La aplicación generará un impreso para que el alumno realice el pago correspondiente a la matrícula en 1 </a:t>
            </a:r>
            <a:r>
              <a:rPr lang="es-ES" sz="2000" i="0" dirty="0" err="1">
                <a:solidFill>
                  <a:srgbClr val="444444"/>
                </a:solidFill>
                <a:effectLst/>
                <a:latin typeface="Arial" panose="020B0604020202020204" pitchFamily="34" charset="0"/>
                <a:cs typeface="Arial" panose="020B0604020202020204" pitchFamily="34" charset="0"/>
              </a:rPr>
              <a:t>ó</a:t>
            </a:r>
            <a:r>
              <a:rPr lang="es-ES" sz="2000" i="0" dirty="0">
                <a:solidFill>
                  <a:srgbClr val="444444"/>
                </a:solidFill>
                <a:effectLst/>
                <a:latin typeface="Arial" panose="020B0604020202020204" pitchFamily="34" charset="0"/>
                <a:cs typeface="Arial" panose="020B0604020202020204" pitchFamily="34" charset="0"/>
              </a:rPr>
              <a:t> 2 plazos (según las fechas establecidas).</a:t>
            </a:r>
          </a:p>
          <a:p>
            <a:pPr marL="342900" indent="-342900" algn="just">
              <a:buFont typeface="Wingdings" panose="05000000000000000000" pitchFamily="2" charset="2"/>
              <a:buChar char="§"/>
            </a:pPr>
            <a:r>
              <a:rPr lang="es-ES" sz="2000" i="0" dirty="0">
                <a:solidFill>
                  <a:srgbClr val="444444"/>
                </a:solidFill>
                <a:effectLst/>
                <a:latin typeface="Arial" panose="020B0604020202020204" pitchFamily="34" charset="0"/>
                <a:cs typeface="Arial" panose="020B0604020202020204" pitchFamily="34" charset="0"/>
              </a:rPr>
              <a:t>Si el alumno tiene matrículas de honor de cursos anteriores o disfruta de algún tipo de beca, la aplicación deberá calcular automáticamente los descuentos correspondientes…</a:t>
            </a:r>
          </a:p>
        </p:txBody>
      </p:sp>
      <p:sp>
        <p:nvSpPr>
          <p:cNvPr id="11" name="Rectángulo: esquinas redondeadas 10">
            <a:extLst>
              <a:ext uri="{FF2B5EF4-FFF2-40B4-BE49-F238E27FC236}">
                <a16:creationId xmlns:a16="http://schemas.microsoft.com/office/drawing/2014/main" id="{E792F970-3ED4-4939-B4E0-132B1BFFB952}"/>
              </a:ext>
            </a:extLst>
          </p:cNvPr>
          <p:cNvSpPr/>
          <p:nvPr/>
        </p:nvSpPr>
        <p:spPr>
          <a:xfrm>
            <a:off x="3275276" y="5303520"/>
            <a:ext cx="6359184" cy="830669"/>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800" dirty="0">
                <a:solidFill>
                  <a:srgbClr val="B70E0D"/>
                </a:solidFill>
                <a:latin typeface="Arial" panose="020B0604020202020204" pitchFamily="34" charset="0"/>
                <a:cs typeface="Arial" panose="020B0604020202020204" pitchFamily="34" charset="0"/>
              </a:rPr>
              <a:t>Organizados jerárquicamente y desglosados en requisitos individuales</a:t>
            </a:r>
          </a:p>
        </p:txBody>
      </p:sp>
    </p:spTree>
    <p:extLst>
      <p:ext uri="{BB962C8B-B14F-4D97-AF65-F5344CB8AC3E}">
        <p14:creationId xmlns:p14="http://schemas.microsoft.com/office/powerpoint/2010/main" val="1173718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CL" dirty="0"/>
              <a:t>Especificación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61</a:t>
            </a:fld>
            <a:endParaRPr lang="es-CL"/>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2137442" y="1950349"/>
            <a:ext cx="8497029" cy="14786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Interfaces</a:t>
            </a:r>
          </a:p>
          <a:p>
            <a:pPr algn="just"/>
            <a:endParaRPr lang="es-ES" sz="2000" b="1"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i="0" dirty="0">
                <a:solidFill>
                  <a:srgbClr val="444444"/>
                </a:solidFill>
                <a:effectLst/>
                <a:latin typeface="Arial" panose="020B0604020202020204" pitchFamily="34" charset="0"/>
                <a:cs typeface="Arial" panose="020B0604020202020204" pitchFamily="34" charset="0"/>
              </a:rPr>
              <a:t>Hardware: El sistema se debe implementar sobre la infraestructura existente en las aulas de prácticas de la E.T.S. Ingeniería Informática.</a:t>
            </a:r>
          </a:p>
          <a:p>
            <a:pPr marL="342900" indent="-342900" algn="just">
              <a:buFont typeface="Arial" panose="020B0604020202020204" pitchFamily="34" charset="0"/>
              <a:buChar char="•"/>
            </a:pPr>
            <a:r>
              <a:rPr lang="es-ES" sz="2000" i="0" dirty="0">
                <a:solidFill>
                  <a:srgbClr val="444444"/>
                </a:solidFill>
                <a:effectLst/>
                <a:latin typeface="Arial" panose="020B0604020202020204" pitchFamily="34" charset="0"/>
                <a:cs typeface="Arial" panose="020B0604020202020204" pitchFamily="34" charset="0"/>
              </a:rPr>
              <a:t>Software:</a:t>
            </a:r>
          </a:p>
        </p:txBody>
      </p:sp>
      <p:sp>
        <p:nvSpPr>
          <p:cNvPr id="9" name="Título 1">
            <a:extLst>
              <a:ext uri="{FF2B5EF4-FFF2-40B4-BE49-F238E27FC236}">
                <a16:creationId xmlns:a16="http://schemas.microsoft.com/office/drawing/2014/main" id="{B4BF0C47-9878-49CA-90FD-5686F3FD5366}"/>
              </a:ext>
            </a:extLst>
          </p:cNvPr>
          <p:cNvSpPr txBox="1">
            <a:spLocks/>
          </p:cNvSpPr>
          <p:nvPr/>
        </p:nvSpPr>
        <p:spPr>
          <a:xfrm>
            <a:off x="2137442" y="1338460"/>
            <a:ext cx="5287486" cy="4833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Ejemplo: Requerimientos no funcionales</a:t>
            </a:r>
          </a:p>
        </p:txBody>
      </p:sp>
      <p:sp>
        <p:nvSpPr>
          <p:cNvPr id="10" name="Título 1">
            <a:extLst>
              <a:ext uri="{FF2B5EF4-FFF2-40B4-BE49-F238E27FC236}">
                <a16:creationId xmlns:a16="http://schemas.microsoft.com/office/drawing/2014/main" id="{CE8F90E2-7413-4703-842F-446A58A04B73}"/>
              </a:ext>
            </a:extLst>
          </p:cNvPr>
          <p:cNvSpPr txBox="1">
            <a:spLocks/>
          </p:cNvSpPr>
          <p:nvPr/>
        </p:nvSpPr>
        <p:spPr>
          <a:xfrm>
            <a:off x="2476431" y="3429001"/>
            <a:ext cx="8158040" cy="7403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Wingdings" panose="05000000000000000000" pitchFamily="2" charset="2"/>
              <a:buChar char="§"/>
            </a:pPr>
            <a:r>
              <a:rPr lang="es-ES" sz="2000" i="0" dirty="0">
                <a:solidFill>
                  <a:srgbClr val="444444"/>
                </a:solidFill>
                <a:effectLst/>
                <a:latin typeface="Arial" panose="020B0604020202020204" pitchFamily="34" charset="0"/>
                <a:cs typeface="Arial" panose="020B0604020202020204" pitchFamily="34" charset="0"/>
              </a:rPr>
              <a:t>No existe posibilidad de adquirir licencias de software.</a:t>
            </a:r>
          </a:p>
          <a:p>
            <a:pPr marL="342900" indent="-342900" algn="just">
              <a:buFont typeface="Wingdings" panose="05000000000000000000" pitchFamily="2" charset="2"/>
              <a:buChar char="§"/>
            </a:pPr>
            <a:r>
              <a:rPr lang="es-ES" sz="2000" i="0" dirty="0">
                <a:solidFill>
                  <a:srgbClr val="444444"/>
                </a:solidFill>
                <a:effectLst/>
                <a:latin typeface="Arial" panose="020B0604020202020204" pitchFamily="34" charset="0"/>
                <a:cs typeface="Arial" panose="020B0604020202020204" pitchFamily="34" charset="0"/>
              </a:rPr>
              <a:t>La aplicación deberá funcionar sobre Oracle.</a:t>
            </a:r>
          </a:p>
        </p:txBody>
      </p:sp>
      <p:sp>
        <p:nvSpPr>
          <p:cNvPr id="11" name="Rectángulo: esquinas redondeadas 10">
            <a:extLst>
              <a:ext uri="{FF2B5EF4-FFF2-40B4-BE49-F238E27FC236}">
                <a16:creationId xmlns:a16="http://schemas.microsoft.com/office/drawing/2014/main" id="{E792F970-3ED4-4939-B4E0-132B1BFFB952}"/>
              </a:ext>
            </a:extLst>
          </p:cNvPr>
          <p:cNvSpPr/>
          <p:nvPr/>
        </p:nvSpPr>
        <p:spPr>
          <a:xfrm>
            <a:off x="3275276" y="5303520"/>
            <a:ext cx="6359184" cy="830669"/>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800" dirty="0">
                <a:solidFill>
                  <a:srgbClr val="B70E0D"/>
                </a:solidFill>
                <a:latin typeface="Arial" panose="020B0604020202020204" pitchFamily="34" charset="0"/>
                <a:cs typeface="Arial" panose="020B0604020202020204" pitchFamily="34" charset="0"/>
              </a:rPr>
              <a:t>Requisitos claros, concretos, concisos y verificables</a:t>
            </a:r>
          </a:p>
        </p:txBody>
      </p:sp>
    </p:spTree>
    <p:extLst>
      <p:ext uri="{BB962C8B-B14F-4D97-AF65-F5344CB8AC3E}">
        <p14:creationId xmlns:p14="http://schemas.microsoft.com/office/powerpoint/2010/main" val="8808191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9" y="3324429"/>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2" y="2667662"/>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Elaboración de ERS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62</a:t>
            </a:fld>
            <a:endParaRPr lang="es-CL"/>
          </a:p>
        </p:txBody>
      </p:sp>
    </p:spTree>
    <p:extLst>
      <p:ext uri="{BB962C8B-B14F-4D97-AF65-F5344CB8AC3E}">
        <p14:creationId xmlns:p14="http://schemas.microsoft.com/office/powerpoint/2010/main" val="1918402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Elaboración de ERS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63</a:t>
            </a:fld>
            <a:endParaRPr lang="es-CL"/>
          </a:p>
        </p:txBody>
      </p:sp>
      <p:sp>
        <p:nvSpPr>
          <p:cNvPr id="11" name="Título 1">
            <a:extLst>
              <a:ext uri="{FF2B5EF4-FFF2-40B4-BE49-F238E27FC236}">
                <a16:creationId xmlns:a16="http://schemas.microsoft.com/office/drawing/2014/main" id="{F4EDCD6F-8404-4846-A7CC-7CE30ACC0CF3}"/>
              </a:ext>
            </a:extLst>
          </p:cNvPr>
          <p:cNvSpPr txBox="1">
            <a:spLocks/>
          </p:cNvSpPr>
          <p:nvPr/>
        </p:nvSpPr>
        <p:spPr>
          <a:xfrm>
            <a:off x="2076879" y="2067785"/>
            <a:ext cx="8922047" cy="21645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Trabajo grupal destinado al desarrollo en clases</a:t>
            </a:r>
          </a:p>
          <a:p>
            <a:pPr algn="just"/>
            <a:endParaRPr lang="es-ES" sz="2000" i="1"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Elaboración de ERS (Software </a:t>
            </a:r>
            <a:r>
              <a:rPr lang="es-ES" sz="2000" dirty="0" err="1">
                <a:solidFill>
                  <a:srgbClr val="444444"/>
                </a:solidFill>
                <a:latin typeface="Arial" panose="020B0604020202020204" pitchFamily="34" charset="0"/>
                <a:cs typeface="Arial" panose="020B0604020202020204" pitchFamily="34" charset="0"/>
              </a:rPr>
              <a:t>requirements</a:t>
            </a:r>
            <a:r>
              <a:rPr lang="es-ES" sz="2000" dirty="0">
                <a:solidFill>
                  <a:srgbClr val="444444"/>
                </a:solidFill>
                <a:latin typeface="Arial" panose="020B0604020202020204" pitchFamily="34" charset="0"/>
                <a:cs typeface="Arial" panose="020B0604020202020204" pitchFamily="34" charset="0"/>
              </a:rPr>
              <a:t> </a:t>
            </a:r>
            <a:r>
              <a:rPr lang="es-ES" sz="2000" dirty="0" err="1">
                <a:solidFill>
                  <a:srgbClr val="444444"/>
                </a:solidFill>
                <a:latin typeface="Arial" panose="020B0604020202020204" pitchFamily="34" charset="0"/>
                <a:cs typeface="Arial" panose="020B0604020202020204" pitchFamily="34" charset="0"/>
              </a:rPr>
              <a:t>specification</a:t>
            </a:r>
            <a:r>
              <a:rPr lang="es-ES" sz="2000" dirty="0">
                <a:solidFill>
                  <a:srgbClr val="444444"/>
                </a:solidFill>
                <a:latin typeface="Arial" panose="020B0604020202020204" pitchFamily="34" charset="0"/>
                <a:cs typeface="Arial" panose="020B0604020202020204" pitchFamily="34" charset="0"/>
              </a:rPr>
              <a:t>) siguiendo la pauta entregada por la IEEE 830 (</a:t>
            </a:r>
            <a:r>
              <a:rPr lang="en-US" sz="2000" dirty="0">
                <a:solidFill>
                  <a:srgbClr val="444444"/>
                </a:solidFill>
                <a:latin typeface="Arial" panose="020B0604020202020204" pitchFamily="34" charset="0"/>
                <a:cs typeface="Arial" panose="020B0604020202020204" pitchFamily="34" charset="0"/>
              </a:rPr>
              <a:t>Institute of Electrical and Electronics Engineers)</a:t>
            </a:r>
          </a:p>
          <a:p>
            <a:pPr algn="just"/>
            <a:endParaRPr lang="es-ES" sz="2000" dirty="0">
              <a:solidFill>
                <a:srgbClr val="444444"/>
              </a:solidFill>
              <a:latin typeface="Arial" panose="020B0604020202020204" pitchFamily="34" charset="0"/>
              <a:cs typeface="Arial" panose="020B0604020202020204" pitchFamily="34" charset="0"/>
            </a:endParaRPr>
          </a:p>
        </p:txBody>
      </p:sp>
      <p:sp>
        <p:nvSpPr>
          <p:cNvPr id="8" name="Título 1">
            <a:extLst>
              <a:ext uri="{FF2B5EF4-FFF2-40B4-BE49-F238E27FC236}">
                <a16:creationId xmlns:a16="http://schemas.microsoft.com/office/drawing/2014/main" id="{2D929067-CD61-438C-956C-EBED4DF958C4}"/>
              </a:ext>
            </a:extLst>
          </p:cNvPr>
          <p:cNvSpPr txBox="1">
            <a:spLocks/>
          </p:cNvSpPr>
          <p:nvPr/>
        </p:nvSpPr>
        <p:spPr>
          <a:xfrm>
            <a:off x="6409509" y="5346156"/>
            <a:ext cx="4589417" cy="748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1400" b="1" dirty="0">
                <a:solidFill>
                  <a:srgbClr val="444444"/>
                </a:solidFill>
                <a:latin typeface="Arial" panose="020B0604020202020204" pitchFamily="34" charset="0"/>
                <a:cs typeface="Arial" panose="020B0604020202020204" pitchFamily="34" charset="0"/>
              </a:rPr>
              <a:t>IEEE</a:t>
            </a:r>
            <a:r>
              <a:rPr lang="es-ES" sz="1400" dirty="0">
                <a:solidFill>
                  <a:srgbClr val="444444"/>
                </a:solidFill>
                <a:latin typeface="Arial" panose="020B0604020202020204" pitchFamily="34" charset="0"/>
                <a:cs typeface="Arial" panose="020B0604020202020204" pitchFamily="34" charset="0"/>
              </a:rPr>
              <a:t> es una asociación mundial de ingenieros dedicada a la normalización y el desarrollo en áreas técnicas proponiendo normas y estándares de calidad.</a:t>
            </a:r>
          </a:p>
        </p:txBody>
      </p:sp>
    </p:spTree>
    <p:extLst>
      <p:ext uri="{BB962C8B-B14F-4D97-AF65-F5344CB8AC3E}">
        <p14:creationId xmlns:p14="http://schemas.microsoft.com/office/powerpoint/2010/main" val="23089393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521916" y="172026"/>
            <a:ext cx="1057505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Técnicas Para la Obtención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64</a:t>
            </a:fld>
            <a:endParaRPr lang="es-CL"/>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2153096" y="3432750"/>
            <a:ext cx="8800654" cy="28200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i="0" dirty="0">
                <a:solidFill>
                  <a:srgbClr val="444444"/>
                </a:solidFill>
                <a:effectLst/>
                <a:latin typeface="Arial" panose="020B0604020202020204" pitchFamily="34" charset="0"/>
                <a:cs typeface="Arial" panose="020B0604020202020204" pitchFamily="34" charset="0"/>
              </a:rPr>
              <a:t>Existe un gran número de técnicas para obtener requerimientos. A continuación describo las más utilizadas. Hay que aclarar que ninguna de estas técnicas es suficiente por sí sola y que es recomendable combinarlas para obtener requerimientos completos.</a:t>
            </a:r>
          </a:p>
          <a:p>
            <a:pPr algn="just"/>
            <a:endParaRPr lang="es-ES" sz="2000" dirty="0">
              <a:solidFill>
                <a:srgbClr val="444444"/>
              </a:solidFill>
              <a:latin typeface="Arial" panose="020B0604020202020204" pitchFamily="34" charset="0"/>
              <a:cs typeface="Arial" panose="020B0604020202020204" pitchFamily="34" charset="0"/>
            </a:endParaRPr>
          </a:p>
          <a:p>
            <a:pPr marL="457200" indent="-457200" algn="just">
              <a:buFont typeface="+mj-lt"/>
              <a:buAutoNum type="arabicPeriod"/>
            </a:pPr>
            <a:r>
              <a:rPr lang="es-ES" sz="2000" dirty="0">
                <a:solidFill>
                  <a:srgbClr val="444444"/>
                </a:solidFill>
                <a:latin typeface="Arial" panose="020B0604020202020204" pitchFamily="34" charset="0"/>
                <a:cs typeface="Arial" panose="020B0604020202020204" pitchFamily="34" charset="0"/>
              </a:rPr>
              <a:t>La entrevista</a:t>
            </a:r>
          </a:p>
          <a:p>
            <a:pPr marL="457200" indent="-457200" algn="just">
              <a:buFont typeface="+mj-lt"/>
              <a:buAutoNum type="arabicPeriod"/>
            </a:pPr>
            <a:r>
              <a:rPr lang="es-ES" sz="2000" dirty="0">
                <a:solidFill>
                  <a:srgbClr val="444444"/>
                </a:solidFill>
                <a:latin typeface="Arial" panose="020B0604020202020204" pitchFamily="34" charset="0"/>
                <a:cs typeface="Arial" panose="020B0604020202020204" pitchFamily="34" charset="0"/>
              </a:rPr>
              <a:t>Cuestionarios</a:t>
            </a:r>
          </a:p>
          <a:p>
            <a:pPr marL="457200" indent="-457200" algn="just">
              <a:buFont typeface="+mj-lt"/>
              <a:buAutoNum type="arabicPeriod"/>
            </a:pPr>
            <a:r>
              <a:rPr lang="es-ES" sz="2000" dirty="0">
                <a:solidFill>
                  <a:srgbClr val="444444"/>
                </a:solidFill>
                <a:latin typeface="Arial" panose="020B0604020202020204" pitchFamily="34" charset="0"/>
                <a:cs typeface="Arial" panose="020B0604020202020204" pitchFamily="34" charset="0"/>
              </a:rPr>
              <a:t>Desarrollo de Prototipos</a:t>
            </a:r>
          </a:p>
          <a:p>
            <a:pPr marL="457200" indent="-457200" algn="just">
              <a:buFont typeface="+mj-lt"/>
              <a:buAutoNum type="arabicPeriod"/>
            </a:pPr>
            <a:r>
              <a:rPr lang="es-ES" sz="2000" dirty="0">
                <a:solidFill>
                  <a:srgbClr val="444444"/>
                </a:solidFill>
                <a:latin typeface="Arial" panose="020B0604020202020204" pitchFamily="34" charset="0"/>
                <a:cs typeface="Arial" panose="020B0604020202020204" pitchFamily="34" charset="0"/>
              </a:rPr>
              <a:t>Arqueología de documentos</a:t>
            </a:r>
          </a:p>
          <a:p>
            <a:pPr marL="457200" indent="-457200" algn="just">
              <a:buFont typeface="+mj-lt"/>
              <a:buAutoNum type="arabicPeriod"/>
            </a:pPr>
            <a:r>
              <a:rPr lang="es-ES" sz="2000" dirty="0" err="1">
                <a:solidFill>
                  <a:srgbClr val="444444"/>
                </a:solidFill>
                <a:latin typeface="Arial" panose="020B0604020202020204" pitchFamily="34" charset="0"/>
                <a:cs typeface="Arial" panose="020B0604020202020204" pitchFamily="34" charset="0"/>
              </a:rPr>
              <a:t>Design</a:t>
            </a:r>
            <a:r>
              <a:rPr lang="es-ES" sz="2000" dirty="0">
                <a:solidFill>
                  <a:srgbClr val="444444"/>
                </a:solidFill>
                <a:latin typeface="Arial" panose="020B0604020202020204" pitchFamily="34" charset="0"/>
                <a:cs typeface="Arial" panose="020B0604020202020204" pitchFamily="34" charset="0"/>
              </a:rPr>
              <a:t> </a:t>
            </a:r>
            <a:r>
              <a:rPr lang="es-ES" sz="2000" dirty="0" err="1">
                <a:solidFill>
                  <a:srgbClr val="444444"/>
                </a:solidFill>
                <a:latin typeface="Arial" panose="020B0604020202020204" pitchFamily="34" charset="0"/>
                <a:cs typeface="Arial" panose="020B0604020202020204" pitchFamily="34" charset="0"/>
              </a:rPr>
              <a:t>Thinking</a:t>
            </a:r>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C4AE2654-A3E5-410D-B563-169F5769A3AB}"/>
              </a:ext>
            </a:extLst>
          </p:cNvPr>
          <p:cNvSpPr txBox="1">
            <a:spLocks/>
          </p:cNvSpPr>
          <p:nvPr/>
        </p:nvSpPr>
        <p:spPr>
          <a:xfrm>
            <a:off x="2153096" y="1737753"/>
            <a:ext cx="8686354" cy="16874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Técnicas Para la Obtención de Requerimientos</a:t>
            </a:r>
          </a:p>
          <a:p>
            <a:pPr algn="just"/>
            <a:endParaRPr lang="es-ES" sz="2000" i="0" dirty="0">
              <a:solidFill>
                <a:srgbClr val="444444"/>
              </a:solidFill>
              <a:effectLst/>
              <a:latin typeface="Arial" panose="020B0604020202020204" pitchFamily="34" charset="0"/>
              <a:cs typeface="Arial" panose="020B0604020202020204" pitchFamily="34" charset="0"/>
            </a:endParaRPr>
          </a:p>
          <a:p>
            <a:pPr algn="just"/>
            <a:r>
              <a:rPr lang="es-ES" sz="2000" i="0" dirty="0">
                <a:solidFill>
                  <a:srgbClr val="444444"/>
                </a:solidFill>
                <a:effectLst/>
                <a:latin typeface="Arial" panose="020B0604020202020204" pitchFamily="34" charset="0"/>
                <a:cs typeface="Arial" panose="020B0604020202020204" pitchFamily="34" charset="0"/>
              </a:rPr>
              <a:t>El proceso de obtención de requerimientos, cuya finalidad es llevar a la luz los requisitos, no solo es un proceso técnico, sino también un proceso social que envuelve a diferentes personas, lo que conlleva dificultades añadidas a su realización.</a:t>
            </a:r>
            <a:endParaRPr lang="es-ES" sz="2000" dirty="0">
              <a:solidFill>
                <a:srgbClr val="44444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470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Técnicas Para la Obtención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65</a:t>
            </a:fld>
            <a:endParaRPr lang="es-CL"/>
          </a:p>
        </p:txBody>
      </p:sp>
      <p:sp>
        <p:nvSpPr>
          <p:cNvPr id="8" name="Título 1">
            <a:extLst>
              <a:ext uri="{FF2B5EF4-FFF2-40B4-BE49-F238E27FC236}">
                <a16:creationId xmlns:a16="http://schemas.microsoft.com/office/drawing/2014/main" id="{0CA443D3-E221-4ADC-A68A-B1D0F9CD5F33}"/>
              </a:ext>
            </a:extLst>
          </p:cNvPr>
          <p:cNvSpPr txBox="1">
            <a:spLocks/>
          </p:cNvSpPr>
          <p:nvPr/>
        </p:nvSpPr>
        <p:spPr>
          <a:xfrm>
            <a:off x="1575405" y="1546342"/>
            <a:ext cx="6238874" cy="49878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just">
              <a:buFont typeface="+mj-lt"/>
              <a:buAutoNum type="arabicPeriod"/>
            </a:pPr>
            <a:r>
              <a:rPr lang="es-ES" sz="2000" b="1" i="0" dirty="0">
                <a:solidFill>
                  <a:srgbClr val="444444"/>
                </a:solidFill>
                <a:effectLst/>
                <a:latin typeface="Arial" panose="020B0604020202020204" pitchFamily="34" charset="0"/>
                <a:cs typeface="Arial" panose="020B0604020202020204" pitchFamily="34" charset="0"/>
              </a:rPr>
              <a:t>La entrevista</a:t>
            </a:r>
          </a:p>
          <a:p>
            <a:pPr algn="just"/>
            <a:r>
              <a:rPr lang="es-ES" sz="2000" dirty="0">
                <a:solidFill>
                  <a:srgbClr val="444444"/>
                </a:solidFill>
                <a:latin typeface="Arial" panose="020B0604020202020204" pitchFamily="34" charset="0"/>
                <a:cs typeface="Arial" panose="020B0604020202020204" pitchFamily="34" charset="0"/>
              </a:rPr>
              <a:t>E</a:t>
            </a:r>
            <a:r>
              <a:rPr lang="es-ES" sz="2000" i="0" dirty="0">
                <a:solidFill>
                  <a:srgbClr val="444444"/>
                </a:solidFill>
                <a:effectLst/>
                <a:latin typeface="Arial" panose="020B0604020202020204" pitchFamily="34" charset="0"/>
                <a:cs typeface="Arial" panose="020B0604020202020204" pitchFamily="34" charset="0"/>
              </a:rPr>
              <a:t>s de gran utilidad para obtener información cualitativa como opiniones, o descripciones subjetivas de actividades. Es una técnica muy utilizada, y requiere una mayor preparación y experiencia por parte del analista.</a:t>
            </a:r>
          </a:p>
          <a:p>
            <a:pPr algn="just"/>
            <a:endParaRPr lang="es-ES" sz="2000" i="0" dirty="0">
              <a:solidFill>
                <a:srgbClr val="444444"/>
              </a:solidFill>
              <a:effectLst/>
              <a:latin typeface="Arial" panose="020B0604020202020204" pitchFamily="34" charset="0"/>
              <a:cs typeface="Arial" panose="020B0604020202020204" pitchFamily="34" charset="0"/>
            </a:endParaRPr>
          </a:p>
          <a:p>
            <a:pPr algn="just"/>
            <a:r>
              <a:rPr lang="es-ES" sz="2000" i="0" dirty="0">
                <a:solidFill>
                  <a:srgbClr val="444444"/>
                </a:solidFill>
                <a:effectLst/>
                <a:latin typeface="Arial" panose="020B0604020202020204" pitchFamily="34" charset="0"/>
                <a:cs typeface="Arial" panose="020B0604020202020204" pitchFamily="34" charset="0"/>
              </a:rPr>
              <a:t>La entrevista se puede definir como un “intento sistemático de recoger información de otra persona” a través de una comunicación interpersonal que se lleva a cabo por medio de una conversación estructurada.</a:t>
            </a:r>
          </a:p>
          <a:p>
            <a:pPr algn="just"/>
            <a:endParaRPr lang="es-ES" sz="2000" i="0" dirty="0">
              <a:solidFill>
                <a:srgbClr val="444444"/>
              </a:solidFill>
              <a:effectLst/>
              <a:latin typeface="Arial" panose="020B0604020202020204" pitchFamily="34" charset="0"/>
              <a:cs typeface="Arial" panose="020B0604020202020204" pitchFamily="34" charset="0"/>
            </a:endParaRPr>
          </a:p>
          <a:p>
            <a:pPr algn="just"/>
            <a:r>
              <a:rPr lang="es-ES" sz="2000" i="0" dirty="0">
                <a:solidFill>
                  <a:srgbClr val="444444"/>
                </a:solidFill>
                <a:effectLst/>
                <a:latin typeface="Arial" panose="020B0604020202020204" pitchFamily="34" charset="0"/>
                <a:cs typeface="Arial" panose="020B0604020202020204" pitchFamily="34" charset="0"/>
              </a:rPr>
              <a:t>Debe quedar claro que no basta con hacer preguntas para obtener toda la información necesaria. Es muy importante la forma en que se plantea la conversación y la relación que se establece en la entrevista.</a:t>
            </a:r>
            <a:endParaRPr lang="es-ES" sz="2000" dirty="0">
              <a:solidFill>
                <a:srgbClr val="444444"/>
              </a:solidFill>
              <a:latin typeface="Arial" panose="020B0604020202020204" pitchFamily="34" charset="0"/>
              <a:cs typeface="Arial" panose="020B0604020202020204" pitchFamily="34" charset="0"/>
            </a:endParaRPr>
          </a:p>
        </p:txBody>
      </p:sp>
      <p:pic>
        <p:nvPicPr>
          <p:cNvPr id="15" name="Imagen 14">
            <a:extLst>
              <a:ext uri="{FF2B5EF4-FFF2-40B4-BE49-F238E27FC236}">
                <a16:creationId xmlns:a16="http://schemas.microsoft.com/office/drawing/2014/main" id="{90F2E17E-BABA-49DA-8665-8DC9538734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62046" y="1762125"/>
            <a:ext cx="3840308" cy="38403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99226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Técnicas Para la Obtención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66</a:t>
            </a:fld>
            <a:endParaRPr lang="es-CL"/>
          </a:p>
        </p:txBody>
      </p:sp>
      <p:pic>
        <p:nvPicPr>
          <p:cNvPr id="15" name="Imagen 14">
            <a:extLst>
              <a:ext uri="{FF2B5EF4-FFF2-40B4-BE49-F238E27FC236}">
                <a16:creationId xmlns:a16="http://schemas.microsoft.com/office/drawing/2014/main" id="{90F2E17E-BABA-49DA-8665-8DC9538734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0213" y="2399466"/>
            <a:ext cx="4355235" cy="29071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ítulo 1">
            <a:extLst>
              <a:ext uri="{FF2B5EF4-FFF2-40B4-BE49-F238E27FC236}">
                <a16:creationId xmlns:a16="http://schemas.microsoft.com/office/drawing/2014/main" id="{A53F7824-F4A6-46BE-A8F9-084F90EDF437}"/>
              </a:ext>
            </a:extLst>
          </p:cNvPr>
          <p:cNvSpPr txBox="1">
            <a:spLocks/>
          </p:cNvSpPr>
          <p:nvPr/>
        </p:nvSpPr>
        <p:spPr>
          <a:xfrm>
            <a:off x="1462764" y="1963872"/>
            <a:ext cx="6176286" cy="32352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i="0" dirty="0">
                <a:solidFill>
                  <a:srgbClr val="444444"/>
                </a:solidFill>
                <a:effectLst/>
                <a:latin typeface="Arial" panose="020B0604020202020204" pitchFamily="34" charset="0"/>
                <a:cs typeface="Arial" panose="020B0604020202020204" pitchFamily="34" charset="0"/>
              </a:rPr>
              <a:t>Estos son algunos de los aspectos más importantes a tener en cuenta al realizar entrevistas:</a:t>
            </a:r>
          </a:p>
          <a:p>
            <a:pPr algn="just"/>
            <a:endParaRPr lang="es-ES" sz="2000" i="0" dirty="0">
              <a:solidFill>
                <a:srgbClr val="444444"/>
              </a:solidFill>
              <a:effectLst/>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b="1" dirty="0">
                <a:solidFill>
                  <a:srgbClr val="444444"/>
                </a:solidFill>
                <a:latin typeface="Arial" panose="020B0604020202020204" pitchFamily="34" charset="0"/>
                <a:cs typeface="Arial" panose="020B0604020202020204" pitchFamily="34" charset="0"/>
              </a:rPr>
              <a:t>1.1 Preparación: </a:t>
            </a:r>
            <a:r>
              <a:rPr lang="es-ES" sz="2000" dirty="0">
                <a:solidFill>
                  <a:srgbClr val="444444"/>
                </a:solidFill>
                <a:latin typeface="Arial" panose="020B0604020202020204" pitchFamily="34" charset="0"/>
                <a:cs typeface="Arial" panose="020B0604020202020204" pitchFamily="34" charset="0"/>
              </a:rPr>
              <a:t>Es necesario documentarse e investigar la situación de la organización analizando los documentos disponibles, de tal forma que la entrevista se enfoque en aquellos aspectos que están solamente en la mente del entrevistado y que no son accesibles por otros medios como la observación o el análisis de documentos.</a:t>
            </a:r>
          </a:p>
        </p:txBody>
      </p:sp>
    </p:spTree>
    <p:extLst>
      <p:ext uri="{BB962C8B-B14F-4D97-AF65-F5344CB8AC3E}">
        <p14:creationId xmlns:p14="http://schemas.microsoft.com/office/powerpoint/2010/main" val="10194901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Técnicas Para la Obtención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67</a:t>
            </a:fld>
            <a:endParaRPr lang="es-CL"/>
          </a:p>
        </p:txBody>
      </p:sp>
      <p:pic>
        <p:nvPicPr>
          <p:cNvPr id="15" name="Imagen 14">
            <a:extLst>
              <a:ext uri="{FF2B5EF4-FFF2-40B4-BE49-F238E27FC236}">
                <a16:creationId xmlns:a16="http://schemas.microsoft.com/office/drawing/2014/main" id="{90F2E17E-BABA-49DA-8665-8DC9538734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2764" y="2299291"/>
            <a:ext cx="4350966" cy="29071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ítulo 1">
            <a:extLst>
              <a:ext uri="{FF2B5EF4-FFF2-40B4-BE49-F238E27FC236}">
                <a16:creationId xmlns:a16="http://schemas.microsoft.com/office/drawing/2014/main" id="{A53F7824-F4A6-46BE-A8F9-084F90EDF437}"/>
              </a:ext>
            </a:extLst>
          </p:cNvPr>
          <p:cNvSpPr txBox="1">
            <a:spLocks/>
          </p:cNvSpPr>
          <p:nvPr/>
        </p:nvSpPr>
        <p:spPr>
          <a:xfrm>
            <a:off x="6096000" y="2360672"/>
            <a:ext cx="5926861" cy="21366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1.2 Entrevistar al personal adecuado:</a:t>
            </a:r>
            <a:r>
              <a:rPr lang="es-ES" sz="2000" i="0" dirty="0">
                <a:solidFill>
                  <a:srgbClr val="444444"/>
                </a:solidFill>
                <a:effectLst/>
                <a:latin typeface="Arial" panose="020B0604020202020204" pitchFamily="34" charset="0"/>
                <a:cs typeface="Arial" panose="020B0604020202020204" pitchFamily="34" charset="0"/>
              </a:rPr>
              <a:t> La mayoría de los analistas adoptan un enfoque top-</a:t>
            </a:r>
            <a:r>
              <a:rPr lang="es-ES" sz="2000" i="0" dirty="0" err="1">
                <a:solidFill>
                  <a:srgbClr val="444444"/>
                </a:solidFill>
                <a:effectLst/>
                <a:latin typeface="Arial" panose="020B0604020202020204" pitchFamily="34" charset="0"/>
                <a:cs typeface="Arial" panose="020B0604020202020204" pitchFamily="34" charset="0"/>
              </a:rPr>
              <a:t>down</a:t>
            </a:r>
            <a:r>
              <a:rPr lang="es-ES" sz="2000" i="0" dirty="0">
                <a:solidFill>
                  <a:srgbClr val="444444"/>
                </a:solidFill>
                <a:effectLst/>
                <a:latin typeface="Arial" panose="020B0604020202020204" pitchFamily="34" charset="0"/>
                <a:cs typeface="Arial" panose="020B0604020202020204" pitchFamily="34" charset="0"/>
              </a:rPr>
              <a:t>, comenzando a entrevistar a directivos para que brinden un panorama general de hacia donde deberían ir las cosas, y terminando por hablar con los empleados que aportan detalles importantes de la operación.</a:t>
            </a:r>
            <a:endParaRPr lang="es-ES" sz="2000" dirty="0">
              <a:solidFill>
                <a:srgbClr val="44444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9915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Técnicas Para la Obtención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68</a:t>
            </a:fld>
            <a:endParaRPr lang="es-CL"/>
          </a:p>
        </p:txBody>
      </p:sp>
      <p:pic>
        <p:nvPicPr>
          <p:cNvPr id="15" name="Imagen 14">
            <a:extLst>
              <a:ext uri="{FF2B5EF4-FFF2-40B4-BE49-F238E27FC236}">
                <a16:creationId xmlns:a16="http://schemas.microsoft.com/office/drawing/2014/main" id="{90F2E17E-BABA-49DA-8665-8DC9538734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42939" y="2341258"/>
            <a:ext cx="5013934" cy="25069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ítulo 1">
            <a:extLst>
              <a:ext uri="{FF2B5EF4-FFF2-40B4-BE49-F238E27FC236}">
                <a16:creationId xmlns:a16="http://schemas.microsoft.com/office/drawing/2014/main" id="{A53F7824-F4A6-46BE-A8F9-084F90EDF437}"/>
              </a:ext>
            </a:extLst>
          </p:cNvPr>
          <p:cNvSpPr txBox="1">
            <a:spLocks/>
          </p:cNvSpPr>
          <p:nvPr/>
        </p:nvSpPr>
        <p:spPr>
          <a:xfrm>
            <a:off x="1327637" y="2329866"/>
            <a:ext cx="5587513" cy="250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1.3Duración:</a:t>
            </a:r>
            <a:r>
              <a:rPr lang="es-ES" sz="2000" i="0" dirty="0">
                <a:solidFill>
                  <a:srgbClr val="444444"/>
                </a:solidFill>
                <a:effectLst/>
                <a:latin typeface="Arial" panose="020B0604020202020204" pitchFamily="34" charset="0"/>
                <a:cs typeface="Arial" panose="020B0604020202020204" pitchFamily="34" charset="0"/>
              </a:rPr>
              <a:t> Una entrevista debería durar a lo sumo un par de horas.</a:t>
            </a:r>
          </a:p>
          <a:p>
            <a:pPr algn="just"/>
            <a:endParaRPr lang="es-ES" sz="2000" i="0" dirty="0">
              <a:solidFill>
                <a:srgbClr val="444444"/>
              </a:solidFill>
              <a:effectLst/>
              <a:latin typeface="Arial" panose="020B0604020202020204" pitchFamily="34" charset="0"/>
              <a:cs typeface="Arial" panose="020B0604020202020204" pitchFamily="34" charset="0"/>
            </a:endParaRPr>
          </a:p>
          <a:p>
            <a:pPr algn="just"/>
            <a:r>
              <a:rPr lang="es-ES" sz="2000" b="1" i="0" dirty="0">
                <a:solidFill>
                  <a:srgbClr val="444444"/>
                </a:solidFill>
                <a:effectLst/>
                <a:latin typeface="Arial" panose="020B0604020202020204" pitchFamily="34" charset="0"/>
                <a:cs typeface="Arial" panose="020B0604020202020204" pitchFamily="34" charset="0"/>
              </a:rPr>
              <a:t>2.4Formato:</a:t>
            </a:r>
            <a:r>
              <a:rPr lang="es-ES" sz="2000" i="0" dirty="0">
                <a:solidFill>
                  <a:srgbClr val="444444"/>
                </a:solidFill>
                <a:effectLst/>
                <a:latin typeface="Arial" panose="020B0604020202020204" pitchFamily="34" charset="0"/>
                <a:cs typeface="Arial" panose="020B0604020202020204" pitchFamily="34" charset="0"/>
              </a:rPr>
              <a:t> Se recomienda utilizar preguntas abiertas, donde los entrevistados puedan elaborar y dar detalles, más allá de simplemente responder “si” o “no”.</a:t>
            </a:r>
            <a:endParaRPr lang="es-ES" sz="2000" dirty="0">
              <a:solidFill>
                <a:srgbClr val="44444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1338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Técnicas Para la Obtención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69</a:t>
            </a:fld>
            <a:endParaRPr lang="es-CL"/>
          </a:p>
        </p:txBody>
      </p:sp>
      <p:pic>
        <p:nvPicPr>
          <p:cNvPr id="15" name="Imagen 14">
            <a:extLst>
              <a:ext uri="{FF2B5EF4-FFF2-40B4-BE49-F238E27FC236}">
                <a16:creationId xmlns:a16="http://schemas.microsoft.com/office/drawing/2014/main" id="{90F2E17E-BABA-49DA-8665-8DC9538734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72742" y="2169808"/>
            <a:ext cx="4463435" cy="29736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ítulo 1">
            <a:extLst>
              <a:ext uri="{FF2B5EF4-FFF2-40B4-BE49-F238E27FC236}">
                <a16:creationId xmlns:a16="http://schemas.microsoft.com/office/drawing/2014/main" id="{A53F7824-F4A6-46BE-A8F9-084F90EDF437}"/>
              </a:ext>
            </a:extLst>
          </p:cNvPr>
          <p:cNvSpPr txBox="1">
            <a:spLocks/>
          </p:cNvSpPr>
          <p:nvPr/>
        </p:nvSpPr>
        <p:spPr>
          <a:xfrm>
            <a:off x="1391532" y="1634540"/>
            <a:ext cx="5866518" cy="50514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just">
              <a:buFont typeface="+mj-lt"/>
              <a:buAutoNum type="arabicPeriod" startAt="2"/>
            </a:pPr>
            <a:r>
              <a:rPr lang="es-ES" sz="2000" b="1" i="0" dirty="0">
                <a:solidFill>
                  <a:srgbClr val="444444"/>
                </a:solidFill>
                <a:effectLst/>
                <a:latin typeface="Arial" panose="020B0604020202020204" pitchFamily="34" charset="0"/>
                <a:cs typeface="Arial" panose="020B0604020202020204" pitchFamily="34" charset="0"/>
              </a:rPr>
              <a:t>Cuestionarios</a:t>
            </a:r>
          </a:p>
          <a:p>
            <a:pPr algn="just"/>
            <a:r>
              <a:rPr lang="es-ES" sz="2000" dirty="0">
                <a:solidFill>
                  <a:srgbClr val="444444"/>
                </a:solidFill>
                <a:latin typeface="Arial" panose="020B0604020202020204" pitchFamily="34" charset="0"/>
                <a:cs typeface="Arial" panose="020B0604020202020204" pitchFamily="34" charset="0"/>
              </a:rPr>
              <a:t>El uso de cuestionarios permite a los analistas reunir información proveniente de un grupo grande de personas, su amplia distribución asegura el anonimato de los encuestados, situación que puede conducir a respuestas más honestas.</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El inconveniente es que la respuesta puede ser limitada, ya que es posible que no tenga mucha importancia para los encuestados llenar el cuestionario</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Al igual que con las entrevistas, se debe seleccionar a los encuestados. El analista debe asegurar que el conocimiento y experiencia de éstos califiquen para dar respuestas a las preguntas.</a:t>
            </a:r>
          </a:p>
        </p:txBody>
      </p:sp>
    </p:spTree>
    <p:extLst>
      <p:ext uri="{BB962C8B-B14F-4D97-AF65-F5344CB8AC3E}">
        <p14:creationId xmlns:p14="http://schemas.microsoft.com/office/powerpoint/2010/main" val="20601722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0" i="0" dirty="0">
                <a:solidFill>
                  <a:srgbClr val="000000"/>
                </a:solidFill>
                <a:effectLst/>
                <a:latin typeface="Arial" panose="020B0604020202020204" pitchFamily="34" charset="0"/>
                <a:cs typeface="Arial" panose="020B0604020202020204" pitchFamily="34" charset="0"/>
              </a:rPr>
              <a:t>INFORMACIÓN DEL MÓDULO</a:t>
            </a:r>
            <a:endParaRPr lang="es-CL" dirty="0">
              <a:latin typeface="Arial" panose="020B0604020202020204" pitchFamily="34" charset="0"/>
              <a:cs typeface="Arial" panose="020B0604020202020204" pitchFamily="34" charset="0"/>
            </a:endParaRPr>
          </a:p>
        </p:txBody>
      </p:sp>
      <p:sp>
        <p:nvSpPr>
          <p:cNvPr id="2" name="Marcador de número de diapositiva 1">
            <a:extLst>
              <a:ext uri="{FF2B5EF4-FFF2-40B4-BE49-F238E27FC236}">
                <a16:creationId xmlns:a16="http://schemas.microsoft.com/office/drawing/2014/main" id="{1D093A3A-9EA4-43B3-AB3C-D8E1E91D11ED}"/>
              </a:ext>
            </a:extLst>
          </p:cNvPr>
          <p:cNvSpPr>
            <a:spLocks noGrp="1"/>
          </p:cNvSpPr>
          <p:nvPr>
            <p:ph type="sldNum" sz="quarter" idx="12"/>
          </p:nvPr>
        </p:nvSpPr>
        <p:spPr/>
        <p:txBody>
          <a:bodyPr/>
          <a:lstStyle/>
          <a:p>
            <a:fld id="{808A025A-C980-4902-B187-215779B55273}" type="slidenum">
              <a:rPr lang="es-CL" smtClean="0"/>
              <a:t>7</a:t>
            </a:fld>
            <a:endParaRPr lang="es-CL"/>
          </a:p>
        </p:txBody>
      </p:sp>
      <p:graphicFrame>
        <p:nvGraphicFramePr>
          <p:cNvPr id="9" name="Tabla 5">
            <a:extLst>
              <a:ext uri="{FF2B5EF4-FFF2-40B4-BE49-F238E27FC236}">
                <a16:creationId xmlns:a16="http://schemas.microsoft.com/office/drawing/2014/main" id="{638F9878-C01E-47B7-A436-9782F9B3275C}"/>
              </a:ext>
            </a:extLst>
          </p:cNvPr>
          <p:cNvGraphicFramePr>
            <a:graphicFrameLocks noGrp="1"/>
          </p:cNvGraphicFramePr>
          <p:nvPr>
            <p:extLst>
              <p:ext uri="{D42A27DB-BD31-4B8C-83A1-F6EECF244321}">
                <p14:modId xmlns:p14="http://schemas.microsoft.com/office/powerpoint/2010/main" val="4232381143"/>
              </p:ext>
            </p:extLst>
          </p:nvPr>
        </p:nvGraphicFramePr>
        <p:xfrm>
          <a:off x="1884642" y="1836075"/>
          <a:ext cx="9750350" cy="4241622"/>
        </p:xfrm>
        <a:graphic>
          <a:graphicData uri="http://schemas.openxmlformats.org/drawingml/2006/table">
            <a:tbl>
              <a:tblPr firstRow="1" bandRow="1">
                <a:tableStyleId>{0E3FDE45-AF77-4B5C-9715-49D594BDF05E}</a:tableStyleId>
              </a:tblPr>
              <a:tblGrid>
                <a:gridCol w="3331791">
                  <a:extLst>
                    <a:ext uri="{9D8B030D-6E8A-4147-A177-3AD203B41FA5}">
                      <a16:colId xmlns:a16="http://schemas.microsoft.com/office/drawing/2014/main" val="2157831607"/>
                    </a:ext>
                  </a:extLst>
                </a:gridCol>
                <a:gridCol w="6418559">
                  <a:extLst>
                    <a:ext uri="{9D8B030D-6E8A-4147-A177-3AD203B41FA5}">
                      <a16:colId xmlns:a16="http://schemas.microsoft.com/office/drawing/2014/main" val="219406140"/>
                    </a:ext>
                  </a:extLst>
                </a:gridCol>
              </a:tblGrid>
              <a:tr h="401142">
                <a:tc>
                  <a:txBody>
                    <a:bodyPr/>
                    <a:lstStyle/>
                    <a:p>
                      <a:r>
                        <a:rPr lang="es-ES" b="1" dirty="0"/>
                        <a:t>APRENDIZAJE ESPERADO</a:t>
                      </a:r>
                      <a:endParaRPr lang="es-CL" b="1"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a:txBody>
                    <a:bodyPr/>
                    <a:lstStyle/>
                    <a:p>
                      <a:r>
                        <a:rPr lang="es-CL" sz="2000" b="1" dirty="0"/>
                        <a:t>CONTENIDOS</a:t>
                      </a:r>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812143517"/>
                  </a:ext>
                </a:extLst>
              </a:tr>
              <a:tr h="619640">
                <a:tc>
                  <a:txBody>
                    <a:bodyPr/>
                    <a:lstStyle/>
                    <a:p>
                      <a:r>
                        <a:rPr lang="es-ES" sz="1600" dirty="0"/>
                        <a:t>5.-Relacionan cultura ágil con desarrollos de soluciones a los distintos procesos de negocio.</a:t>
                      </a:r>
                      <a:endParaRPr lang="es-ES" sz="1600" b="0"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a:txBody>
                    <a:bodyPr/>
                    <a:lstStyle/>
                    <a:p>
                      <a:pPr algn="just"/>
                      <a:r>
                        <a:rPr lang="es-ES" sz="1600" dirty="0"/>
                        <a:t>-Delimitando el alcance del proyecto dentro del desarrollo de software según las metodologías ágiles.</a:t>
                      </a:r>
                    </a:p>
                    <a:p>
                      <a:pPr algn="just"/>
                      <a:r>
                        <a:rPr lang="es-ES" sz="1600" dirty="0"/>
                        <a:t>-Comunicación con el cliente dentro de un equipo de desarrollo de software según las metodologías ágiles.</a:t>
                      </a:r>
                    </a:p>
                    <a:p>
                      <a:pPr algn="just"/>
                      <a:r>
                        <a:rPr lang="es-ES" sz="1600" dirty="0"/>
                        <a:t>-La cultura ágil: (valores, principios y practica)</a:t>
                      </a:r>
                    </a:p>
                    <a:p>
                      <a:pPr algn="just"/>
                      <a:r>
                        <a:rPr lang="es-ES" sz="1600" dirty="0"/>
                        <a:t>-Valores y creencias de la cultura ágil.</a:t>
                      </a:r>
                    </a:p>
                    <a:p>
                      <a:pPr algn="just"/>
                      <a:r>
                        <a:rPr lang="es-ES" sz="1600" dirty="0"/>
                        <a:t>-Principios y modelos mentales de la cultura ágil.</a:t>
                      </a:r>
                    </a:p>
                    <a:p>
                      <a:pPr algn="just"/>
                      <a:r>
                        <a:rPr lang="es-ES" sz="1600" dirty="0"/>
                        <a:t>-Comportamiento y artefactos en la cultura ágil.</a:t>
                      </a:r>
                    </a:p>
                    <a:p>
                      <a:pPr algn="just"/>
                      <a:r>
                        <a:rPr lang="es-ES" sz="1600" dirty="0"/>
                        <a:t>-Pirámide de la cultura ágil</a:t>
                      </a:r>
                      <a:endParaRPr lang="es-CL" sz="1600"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2291882769"/>
                  </a:ext>
                </a:extLst>
              </a:tr>
              <a:tr h="619640">
                <a:tc>
                  <a:txBody>
                    <a:bodyPr/>
                    <a:lstStyle/>
                    <a:p>
                      <a:r>
                        <a:rPr lang="es-ES" sz="1600" b="0" dirty="0"/>
                        <a:t>6.-Aplican técnicas para la descripción de procesos de negocio mediante diagramas de casos de uso y de actividades.</a:t>
                      </a:r>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tc>
                  <a:txBody>
                    <a:bodyPr/>
                    <a:lstStyle/>
                    <a:p>
                      <a:pPr algn="just"/>
                      <a:r>
                        <a:rPr lang="es-ES" sz="1600" dirty="0"/>
                        <a:t>-Elementos del modelo de casos de uso en el modelado de procesos de negocio.</a:t>
                      </a:r>
                    </a:p>
                    <a:p>
                      <a:pPr algn="just"/>
                      <a:r>
                        <a:rPr lang="es-ES" sz="1600" dirty="0"/>
                        <a:t>-Objetivo del diagrama de actividades en el modelado de los procesos de negocio.</a:t>
                      </a:r>
                    </a:p>
                    <a:p>
                      <a:pPr algn="just"/>
                      <a:r>
                        <a:rPr lang="es-ES" sz="1600" dirty="0"/>
                        <a:t>-Especificaciones de los diagramas de actividades en el modelado de los procesos de negocio.</a:t>
                      </a:r>
                      <a:endParaRPr lang="es-CL" sz="1600" dirty="0"/>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2908670597"/>
                  </a:ext>
                </a:extLst>
              </a:tr>
            </a:tbl>
          </a:graphicData>
        </a:graphic>
      </p:graphicFrame>
    </p:spTree>
    <p:extLst>
      <p:ext uri="{BB962C8B-B14F-4D97-AF65-F5344CB8AC3E}">
        <p14:creationId xmlns:p14="http://schemas.microsoft.com/office/powerpoint/2010/main" val="799645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Técnicas Para la Obtención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70</a:t>
            </a:fld>
            <a:endParaRPr lang="es-CL"/>
          </a:p>
        </p:txBody>
      </p:sp>
      <p:pic>
        <p:nvPicPr>
          <p:cNvPr id="15" name="Imagen 14">
            <a:extLst>
              <a:ext uri="{FF2B5EF4-FFF2-40B4-BE49-F238E27FC236}">
                <a16:creationId xmlns:a16="http://schemas.microsoft.com/office/drawing/2014/main" id="{90F2E17E-BABA-49DA-8665-8DC9538734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93438" y="2365153"/>
            <a:ext cx="4463435" cy="2510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ítulo 1">
            <a:extLst>
              <a:ext uri="{FF2B5EF4-FFF2-40B4-BE49-F238E27FC236}">
                <a16:creationId xmlns:a16="http://schemas.microsoft.com/office/drawing/2014/main" id="{A53F7824-F4A6-46BE-A8F9-084F90EDF437}"/>
              </a:ext>
            </a:extLst>
          </p:cNvPr>
          <p:cNvSpPr txBox="1">
            <a:spLocks/>
          </p:cNvSpPr>
          <p:nvPr/>
        </p:nvSpPr>
        <p:spPr>
          <a:xfrm>
            <a:off x="1462764" y="2329866"/>
            <a:ext cx="5866518" cy="29736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just">
              <a:buFont typeface="+mj-lt"/>
              <a:buAutoNum type="arabicPeriod" startAt="3"/>
            </a:pPr>
            <a:r>
              <a:rPr lang="es-ES" sz="2000" b="1" i="0" dirty="0">
                <a:solidFill>
                  <a:srgbClr val="444444"/>
                </a:solidFill>
                <a:effectLst/>
                <a:latin typeface="Arial" panose="020B0604020202020204" pitchFamily="34" charset="0"/>
                <a:cs typeface="Arial" panose="020B0604020202020204" pitchFamily="34" charset="0"/>
              </a:rPr>
              <a:t>Escenarios</a:t>
            </a:r>
          </a:p>
          <a:p>
            <a:pPr algn="just"/>
            <a:r>
              <a:rPr lang="es-ES" sz="2000" i="0" dirty="0">
                <a:solidFill>
                  <a:srgbClr val="444444"/>
                </a:solidFill>
                <a:effectLst/>
                <a:latin typeface="Arial" panose="020B0604020202020204" pitchFamily="34" charset="0"/>
                <a:cs typeface="Arial" panose="020B0604020202020204" pitchFamily="34" charset="0"/>
              </a:rPr>
              <a:t>Estos se utilizan para documentar el comportamiento del sistema cuando se le presentan eventos específicos.</a:t>
            </a:r>
          </a:p>
          <a:p>
            <a:pPr algn="just"/>
            <a:r>
              <a:rPr lang="es-ES" sz="2000" i="0" dirty="0">
                <a:solidFill>
                  <a:srgbClr val="444444"/>
                </a:solidFill>
                <a:effectLst/>
                <a:latin typeface="Arial" panose="020B0604020202020204" pitchFamily="34" charset="0"/>
                <a:cs typeface="Arial" panose="020B0604020202020204" pitchFamily="34" charset="0"/>
              </a:rPr>
              <a:t>Cada evento de interacción distinto, o la selección de un servicio del sistema, se documentan como un escenario de eventos distinto. Los escenarios de eventos incluyen una descripción del flujo de datos y las acciones del sistema, y documenta las excepciones que puedan surgir.</a:t>
            </a:r>
            <a:endParaRPr lang="es-ES" sz="2000" dirty="0">
              <a:solidFill>
                <a:srgbClr val="44444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0817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Técnicas Para la Obtención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71</a:t>
            </a:fld>
            <a:endParaRPr lang="es-CL"/>
          </a:p>
        </p:txBody>
      </p:sp>
      <p:pic>
        <p:nvPicPr>
          <p:cNvPr id="15" name="Imagen 14">
            <a:extLst>
              <a:ext uri="{FF2B5EF4-FFF2-40B4-BE49-F238E27FC236}">
                <a16:creationId xmlns:a16="http://schemas.microsoft.com/office/drawing/2014/main" id="{90F2E17E-BABA-49DA-8665-8DC9538734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82105" y="1883060"/>
            <a:ext cx="3800190" cy="38001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ítulo 1">
            <a:extLst>
              <a:ext uri="{FF2B5EF4-FFF2-40B4-BE49-F238E27FC236}">
                <a16:creationId xmlns:a16="http://schemas.microsoft.com/office/drawing/2014/main" id="{A1260705-C781-4AB3-8B20-C124285B3B30}"/>
              </a:ext>
            </a:extLst>
          </p:cNvPr>
          <p:cNvSpPr txBox="1">
            <a:spLocks/>
          </p:cNvSpPr>
          <p:nvPr/>
        </p:nvSpPr>
        <p:spPr>
          <a:xfrm>
            <a:off x="1415258" y="1922171"/>
            <a:ext cx="6357142" cy="36994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just">
              <a:buFont typeface="+mj-lt"/>
              <a:buAutoNum type="arabicPeriod" startAt="4"/>
            </a:pPr>
            <a:r>
              <a:rPr lang="es-ES" sz="2000" b="1" i="0" dirty="0">
                <a:solidFill>
                  <a:srgbClr val="444444"/>
                </a:solidFill>
                <a:effectLst/>
                <a:latin typeface="Arial" panose="020B0604020202020204" pitchFamily="34" charset="0"/>
                <a:cs typeface="Arial" panose="020B0604020202020204" pitchFamily="34" charset="0"/>
              </a:rPr>
              <a:t>Desarrollo de Prototipos</a:t>
            </a:r>
          </a:p>
          <a:p>
            <a:pPr algn="just"/>
            <a:r>
              <a:rPr lang="es-ES" sz="2000" i="0" dirty="0">
                <a:solidFill>
                  <a:srgbClr val="444444"/>
                </a:solidFill>
                <a:effectLst/>
                <a:latin typeface="Arial" panose="020B0604020202020204" pitchFamily="34" charset="0"/>
                <a:cs typeface="Arial" panose="020B0604020202020204" pitchFamily="34" charset="0"/>
              </a:rPr>
              <a:t>Los prototipos suelen consistir en versiones reducidas, demos o conjuntos de pantallas (que no son totalmente operativos) de la aplicación pedida. Esta técnica es particularmente útil cuando:</a:t>
            </a:r>
          </a:p>
          <a:p>
            <a:pPr algn="just"/>
            <a:endParaRPr lang="es-ES" sz="2000" i="0" dirty="0">
              <a:solidFill>
                <a:srgbClr val="444444"/>
              </a:solidFill>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El área de la aplicación no está bien definida (posiblemente por ser algo muy novedoso).</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El costo del rechazo de la aplicación por los usuarios es muy alto.</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Es necesario evaluar previamente el impacto del sistema en los usuarios y en la organización.</a:t>
            </a:r>
          </a:p>
        </p:txBody>
      </p:sp>
    </p:spTree>
    <p:extLst>
      <p:ext uri="{BB962C8B-B14F-4D97-AF65-F5344CB8AC3E}">
        <p14:creationId xmlns:p14="http://schemas.microsoft.com/office/powerpoint/2010/main" val="4072773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Técnicas Para la Obtención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72</a:t>
            </a:fld>
            <a:endParaRPr lang="es-CL"/>
          </a:p>
        </p:txBody>
      </p:sp>
      <p:sp>
        <p:nvSpPr>
          <p:cNvPr id="10" name="Título 1">
            <a:extLst>
              <a:ext uri="{FF2B5EF4-FFF2-40B4-BE49-F238E27FC236}">
                <a16:creationId xmlns:a16="http://schemas.microsoft.com/office/drawing/2014/main" id="{A1260705-C781-4AB3-8B20-C124285B3B30}"/>
              </a:ext>
            </a:extLst>
          </p:cNvPr>
          <p:cNvSpPr txBox="1">
            <a:spLocks/>
          </p:cNvSpPr>
          <p:nvPr/>
        </p:nvSpPr>
        <p:spPr>
          <a:xfrm>
            <a:off x="1790547" y="1826921"/>
            <a:ext cx="9938542" cy="36994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Los prototipos de sistema permiten a los usuarios experimentar para ver cómo éste ayuda a su trabajo. Fomentan el desarrollo de ideas que desembocan en requerimientos. Además de permitir a los usuarios mejorar las especificaciones de requerimientos, el desarrollo de un prototipo tiene otras ventajas:</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Al demostrar las funciones del sistema se identifican las discrepancias entre los desarrolladores y los usuarios.</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Durante el desarrollo del prototipo, el personal del desarrollo de software puede darse cuenta de que los requerimientos son inconsistentes y/o están incompletos.</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Aunque limitado, se dispone rápidamente de un sistema que funciona y demuestra la factibilidad y usabilidad de la aplicación a administrar.</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El prototipo se utiliza como base para escribir la especificación para la producción.</a:t>
            </a:r>
          </a:p>
        </p:txBody>
      </p:sp>
    </p:spTree>
    <p:extLst>
      <p:ext uri="{BB962C8B-B14F-4D97-AF65-F5344CB8AC3E}">
        <p14:creationId xmlns:p14="http://schemas.microsoft.com/office/powerpoint/2010/main" val="376777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Técnicas Para la Obtención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73</a:t>
            </a:fld>
            <a:endParaRPr lang="es-CL"/>
          </a:p>
        </p:txBody>
      </p:sp>
      <p:sp>
        <p:nvSpPr>
          <p:cNvPr id="10" name="Título 1">
            <a:extLst>
              <a:ext uri="{FF2B5EF4-FFF2-40B4-BE49-F238E27FC236}">
                <a16:creationId xmlns:a16="http://schemas.microsoft.com/office/drawing/2014/main" id="{A1260705-C781-4AB3-8B20-C124285B3B30}"/>
              </a:ext>
            </a:extLst>
          </p:cNvPr>
          <p:cNvSpPr txBox="1">
            <a:spLocks/>
          </p:cNvSpPr>
          <p:nvPr/>
        </p:nvSpPr>
        <p:spPr>
          <a:xfrm>
            <a:off x="6915073" y="4960566"/>
            <a:ext cx="3143327" cy="11100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Balsamiq: permite crear bocetos de las pantallas de una aplicación.</a:t>
            </a:r>
          </a:p>
        </p:txBody>
      </p:sp>
      <p:pic>
        <p:nvPicPr>
          <p:cNvPr id="8" name="Imagen 7">
            <a:extLst>
              <a:ext uri="{FF2B5EF4-FFF2-40B4-BE49-F238E27FC236}">
                <a16:creationId xmlns:a16="http://schemas.microsoft.com/office/drawing/2014/main" id="{9D84BC34-638B-4719-84E1-520B365319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64213" y="3990975"/>
            <a:ext cx="4463434" cy="2510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ítulo 1">
            <a:extLst>
              <a:ext uri="{FF2B5EF4-FFF2-40B4-BE49-F238E27FC236}">
                <a16:creationId xmlns:a16="http://schemas.microsoft.com/office/drawing/2014/main" id="{DE92CC24-CD33-4395-AD74-E698F27D97C3}"/>
              </a:ext>
            </a:extLst>
          </p:cNvPr>
          <p:cNvSpPr txBox="1">
            <a:spLocks/>
          </p:cNvSpPr>
          <p:nvPr/>
        </p:nvSpPr>
        <p:spPr>
          <a:xfrm>
            <a:off x="2133446" y="1666726"/>
            <a:ext cx="9563253" cy="21164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En general, el uso de esta técnica es un medio que permite solventar objeciones del usuario del tipo: “No sé exactamente lo que quiero, pero lo sabré cuando lo vea”. Por lo general, la construcción de prototipos incrementa los costos en las etapas iniciales de un proyecto, pero esto se recupera en etapas posteriores gracias al mejor entendimiento de los requerimientos por parte de los desarrolladores. En algunos casos también se utiliza como un medio para formalizar la aceptación previa del cliente de los requisitos del proyecto.</a:t>
            </a:r>
          </a:p>
        </p:txBody>
      </p:sp>
    </p:spTree>
    <p:extLst>
      <p:ext uri="{BB962C8B-B14F-4D97-AF65-F5344CB8AC3E}">
        <p14:creationId xmlns:p14="http://schemas.microsoft.com/office/powerpoint/2010/main" val="4056997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Técnicas Para la Obtención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74</a:t>
            </a:fld>
            <a:endParaRPr lang="es-CL"/>
          </a:p>
        </p:txBody>
      </p:sp>
      <p:pic>
        <p:nvPicPr>
          <p:cNvPr id="15" name="Imagen 14">
            <a:extLst>
              <a:ext uri="{FF2B5EF4-FFF2-40B4-BE49-F238E27FC236}">
                <a16:creationId xmlns:a16="http://schemas.microsoft.com/office/drawing/2014/main" id="{90F2E17E-BABA-49DA-8665-8DC9538734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88738" y="2067786"/>
            <a:ext cx="4186923" cy="27890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ítulo 1">
            <a:extLst>
              <a:ext uri="{FF2B5EF4-FFF2-40B4-BE49-F238E27FC236}">
                <a16:creationId xmlns:a16="http://schemas.microsoft.com/office/drawing/2014/main" id="{A1260705-C781-4AB3-8B20-C124285B3B30}"/>
              </a:ext>
            </a:extLst>
          </p:cNvPr>
          <p:cNvSpPr txBox="1">
            <a:spLocks/>
          </p:cNvSpPr>
          <p:nvPr/>
        </p:nvSpPr>
        <p:spPr>
          <a:xfrm>
            <a:off x="1415258" y="1922171"/>
            <a:ext cx="6357142" cy="36994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just">
              <a:buFont typeface="+mj-lt"/>
              <a:buAutoNum type="arabicPeriod" startAt="5"/>
            </a:pPr>
            <a:r>
              <a:rPr lang="es-ES" sz="2000" b="1" i="0" dirty="0">
                <a:solidFill>
                  <a:srgbClr val="444444"/>
                </a:solidFill>
                <a:effectLst/>
                <a:latin typeface="Arial" panose="020B0604020202020204" pitchFamily="34" charset="0"/>
                <a:cs typeface="Arial" panose="020B0604020202020204" pitchFamily="34" charset="0"/>
              </a:rPr>
              <a:t>Arqueología de documentos</a:t>
            </a:r>
          </a:p>
          <a:p>
            <a:pPr algn="just"/>
            <a:r>
              <a:rPr lang="es-ES" sz="2000" i="0" dirty="0">
                <a:solidFill>
                  <a:srgbClr val="444444"/>
                </a:solidFill>
                <a:effectLst/>
                <a:latin typeface="Arial" panose="020B0604020202020204" pitchFamily="34" charset="0"/>
                <a:cs typeface="Arial" panose="020B0604020202020204" pitchFamily="34" charset="0"/>
              </a:rPr>
              <a:t>Esta herramienta se basa en el análisis de documentos para intentar extraer requisitos, inspeccionando documentación utilizada por la empresa, boletas, facturas, remisos, etc.</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i="0" dirty="0">
                <a:solidFill>
                  <a:srgbClr val="444444"/>
                </a:solidFill>
                <a:effectLst/>
                <a:latin typeface="Arial" panose="020B0604020202020204" pitchFamily="34" charset="0"/>
                <a:cs typeface="Arial" panose="020B0604020202020204" pitchFamily="34" charset="0"/>
              </a:rPr>
              <a:t>Sirve como complemento de las demás herramientas ya que nos ayuda a obtener información que buscándola de otra manera seria difícil de conseguir.</a:t>
            </a:r>
          </a:p>
        </p:txBody>
      </p:sp>
    </p:spTree>
    <p:extLst>
      <p:ext uri="{BB962C8B-B14F-4D97-AF65-F5344CB8AC3E}">
        <p14:creationId xmlns:p14="http://schemas.microsoft.com/office/powerpoint/2010/main" val="433255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Técnicas Para la Obtención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75</a:t>
            </a:fld>
            <a:endParaRPr lang="es-CL"/>
          </a:p>
        </p:txBody>
      </p:sp>
      <p:sp>
        <p:nvSpPr>
          <p:cNvPr id="10" name="Título 1">
            <a:extLst>
              <a:ext uri="{FF2B5EF4-FFF2-40B4-BE49-F238E27FC236}">
                <a16:creationId xmlns:a16="http://schemas.microsoft.com/office/drawing/2014/main" id="{A1260705-C781-4AB3-8B20-C124285B3B30}"/>
              </a:ext>
            </a:extLst>
          </p:cNvPr>
          <p:cNvSpPr txBox="1">
            <a:spLocks/>
          </p:cNvSpPr>
          <p:nvPr/>
        </p:nvSpPr>
        <p:spPr>
          <a:xfrm>
            <a:off x="2451309" y="2067786"/>
            <a:ext cx="7641925" cy="23624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i="0" dirty="0">
                <a:solidFill>
                  <a:srgbClr val="444444"/>
                </a:solidFill>
                <a:effectLst/>
                <a:latin typeface="Arial" panose="020B0604020202020204" pitchFamily="34" charset="0"/>
                <a:cs typeface="Arial" panose="020B0604020202020204" pitchFamily="34" charset="0"/>
              </a:rPr>
              <a:t>Para llevar a cabo este análisis, es necesario preguntar</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i="0" dirty="0">
                <a:solidFill>
                  <a:srgbClr val="444444"/>
                </a:solidFill>
                <a:effectLst/>
                <a:latin typeface="Arial" panose="020B0604020202020204" pitchFamily="34" charset="0"/>
                <a:cs typeface="Arial" panose="020B0604020202020204" pitchFamily="34" charset="0"/>
              </a:rPr>
              <a:t>¿Cuál es el propósito de este documento?</a:t>
            </a:r>
          </a:p>
          <a:p>
            <a:pPr marL="342900" indent="-342900" algn="just">
              <a:buFont typeface="Arial" panose="020B0604020202020204" pitchFamily="34" charset="0"/>
              <a:buChar char="•"/>
            </a:pPr>
            <a:r>
              <a:rPr lang="es-ES" sz="2000" i="0" dirty="0">
                <a:solidFill>
                  <a:srgbClr val="444444"/>
                </a:solidFill>
                <a:effectLst/>
                <a:latin typeface="Arial" panose="020B0604020202020204" pitchFamily="34" charset="0"/>
                <a:cs typeface="Arial" panose="020B0604020202020204" pitchFamily="34" charset="0"/>
              </a:rPr>
              <a:t>¿Quién lo usa?, ¿Por qué?. ¿Para qué?</a:t>
            </a:r>
          </a:p>
          <a:p>
            <a:pPr marL="342900" indent="-342900" algn="just">
              <a:buFont typeface="Arial" panose="020B0604020202020204" pitchFamily="34" charset="0"/>
              <a:buChar char="•"/>
            </a:pPr>
            <a:r>
              <a:rPr lang="es-ES" sz="2000" i="0" dirty="0">
                <a:solidFill>
                  <a:srgbClr val="444444"/>
                </a:solidFill>
                <a:effectLst/>
                <a:latin typeface="Arial" panose="020B0604020202020204" pitchFamily="34" charset="0"/>
                <a:cs typeface="Arial" panose="020B0604020202020204" pitchFamily="34" charset="0"/>
              </a:rPr>
              <a:t>¿Cuáles son las tareas que realizan con este documento?</a:t>
            </a:r>
          </a:p>
          <a:p>
            <a:pPr marL="342900" indent="-342900" algn="just">
              <a:buFont typeface="Arial" panose="020B0604020202020204" pitchFamily="34" charset="0"/>
              <a:buChar char="•"/>
            </a:pPr>
            <a:r>
              <a:rPr lang="es-ES" sz="2000" i="0" dirty="0">
                <a:solidFill>
                  <a:srgbClr val="444444"/>
                </a:solidFill>
                <a:effectLst/>
                <a:latin typeface="Arial" panose="020B0604020202020204" pitchFamily="34" charset="0"/>
                <a:cs typeface="Arial" panose="020B0604020202020204" pitchFamily="34" charset="0"/>
              </a:rPr>
              <a:t>¿Se puede encontrar alguna relación entre los documentos?</a:t>
            </a:r>
          </a:p>
          <a:p>
            <a:pPr marL="342900" indent="-342900" algn="just">
              <a:buFont typeface="Arial" panose="020B0604020202020204" pitchFamily="34" charset="0"/>
              <a:buChar char="•"/>
            </a:pPr>
            <a:r>
              <a:rPr lang="es-ES" sz="2000" i="0" dirty="0">
                <a:solidFill>
                  <a:srgbClr val="444444"/>
                </a:solidFill>
                <a:effectLst/>
                <a:latin typeface="Arial" panose="020B0604020202020204" pitchFamily="34" charset="0"/>
                <a:cs typeface="Arial" panose="020B0604020202020204" pitchFamily="34" charset="0"/>
              </a:rPr>
              <a:t>¿Cuál es el proceso que realiza la conexión?</a:t>
            </a:r>
          </a:p>
          <a:p>
            <a:pPr marL="342900" indent="-342900" algn="just">
              <a:buFont typeface="Arial" panose="020B0604020202020204" pitchFamily="34" charset="0"/>
              <a:buChar char="•"/>
            </a:pPr>
            <a:r>
              <a:rPr lang="es-ES" sz="2000" i="0" dirty="0">
                <a:solidFill>
                  <a:srgbClr val="444444"/>
                </a:solidFill>
                <a:effectLst/>
                <a:latin typeface="Arial" panose="020B0604020202020204" pitchFamily="34" charset="0"/>
                <a:cs typeface="Arial" panose="020B0604020202020204" pitchFamily="34" charset="0"/>
              </a:rPr>
              <a:t>¿Cuál es el documento que da más problemas a los usuarios?</a:t>
            </a:r>
          </a:p>
        </p:txBody>
      </p:sp>
    </p:spTree>
    <p:extLst>
      <p:ext uri="{BB962C8B-B14F-4D97-AF65-F5344CB8AC3E}">
        <p14:creationId xmlns:p14="http://schemas.microsoft.com/office/powerpoint/2010/main" val="202949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Técnicas Para la Obtención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76</a:t>
            </a:fld>
            <a:endParaRPr lang="es-CL"/>
          </a:p>
        </p:txBody>
      </p:sp>
      <p:sp>
        <p:nvSpPr>
          <p:cNvPr id="10" name="Título 1">
            <a:extLst>
              <a:ext uri="{FF2B5EF4-FFF2-40B4-BE49-F238E27FC236}">
                <a16:creationId xmlns:a16="http://schemas.microsoft.com/office/drawing/2014/main" id="{A1260705-C781-4AB3-8B20-C124285B3B30}"/>
              </a:ext>
            </a:extLst>
          </p:cNvPr>
          <p:cNvSpPr txBox="1">
            <a:spLocks/>
          </p:cNvSpPr>
          <p:nvPr/>
        </p:nvSpPr>
        <p:spPr>
          <a:xfrm>
            <a:off x="1989755" y="1645405"/>
            <a:ext cx="7641925" cy="39890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i="0" dirty="0">
                <a:solidFill>
                  <a:srgbClr val="444444"/>
                </a:solidFill>
                <a:effectLst/>
                <a:latin typeface="Arial" panose="020B0604020202020204" pitchFamily="34" charset="0"/>
                <a:cs typeface="Arial" panose="020B0604020202020204" pitchFamily="34" charset="0"/>
              </a:rPr>
              <a:t>Técnicas usadas en la Arqueología de documentos:</a:t>
            </a:r>
          </a:p>
          <a:p>
            <a:pPr algn="just"/>
            <a:endParaRPr lang="es-ES" sz="2000" i="0" dirty="0">
              <a:solidFill>
                <a:srgbClr val="444444"/>
              </a:solidFill>
              <a:effectLst/>
              <a:latin typeface="Arial" panose="020B0604020202020204" pitchFamily="34" charset="0"/>
              <a:cs typeface="Arial" panose="020B0604020202020204" pitchFamily="34" charset="0"/>
            </a:endParaRPr>
          </a:p>
          <a:p>
            <a:pPr algn="just"/>
            <a:r>
              <a:rPr lang="es-ES" sz="2000" b="1" i="0" dirty="0">
                <a:solidFill>
                  <a:srgbClr val="444444"/>
                </a:solidFill>
                <a:effectLst/>
                <a:latin typeface="Arial" panose="020B0604020202020204" pitchFamily="34" charset="0"/>
                <a:cs typeface="Arial" panose="020B0604020202020204" pitchFamily="34" charset="0"/>
              </a:rPr>
              <a:t>Aprendiz</a:t>
            </a:r>
          </a:p>
          <a:p>
            <a:pPr algn="just"/>
            <a:r>
              <a:rPr lang="es-ES" sz="2000" i="0" dirty="0">
                <a:solidFill>
                  <a:srgbClr val="444444"/>
                </a:solidFill>
                <a:effectLst/>
                <a:latin typeface="Arial" panose="020B0604020202020204" pitchFamily="34" charset="0"/>
                <a:cs typeface="Arial" panose="020B0604020202020204" pitchFamily="34" charset="0"/>
              </a:rPr>
              <a:t>Esta técnica se basa en la idea del maestro y el aprendiz y es una buena forma de observar el trabajo real. El aprendiz es representado por el analista y el maestro por el usuario/cliente.</a:t>
            </a:r>
          </a:p>
          <a:p>
            <a:pPr algn="just"/>
            <a:endParaRPr lang="es-ES" sz="2000" i="0" dirty="0">
              <a:solidFill>
                <a:srgbClr val="444444"/>
              </a:solidFill>
              <a:effectLst/>
              <a:latin typeface="Arial" panose="020B0604020202020204" pitchFamily="34" charset="0"/>
              <a:cs typeface="Arial" panose="020B0604020202020204" pitchFamily="34" charset="0"/>
            </a:endParaRPr>
          </a:p>
          <a:p>
            <a:pPr algn="just"/>
            <a:r>
              <a:rPr lang="es-ES" sz="2000" b="1" i="0" dirty="0">
                <a:solidFill>
                  <a:srgbClr val="444444"/>
                </a:solidFill>
                <a:effectLst/>
                <a:latin typeface="Arial" panose="020B0604020202020204" pitchFamily="34" charset="0"/>
                <a:cs typeface="Arial" panose="020B0604020202020204" pitchFamily="34" charset="0"/>
              </a:rPr>
              <a:t>Observación</a:t>
            </a:r>
          </a:p>
          <a:p>
            <a:pPr algn="just"/>
            <a:r>
              <a:rPr lang="es-ES" sz="2000" i="0" dirty="0">
                <a:solidFill>
                  <a:srgbClr val="444444"/>
                </a:solidFill>
                <a:effectLst/>
                <a:latin typeface="Arial" panose="020B0604020202020204" pitchFamily="34" charset="0"/>
                <a:cs typeface="Arial" panose="020B0604020202020204" pitchFamily="34" charset="0"/>
              </a:rPr>
              <a:t>Por medio de esta técnica el analista obtiene información de primera mano sobre la forma en que se efectúan las actividades.</a:t>
            </a:r>
          </a:p>
          <a:p>
            <a:pPr algn="just"/>
            <a:endParaRPr lang="es-ES" sz="2000" i="0" dirty="0">
              <a:solidFill>
                <a:srgbClr val="444444"/>
              </a:solidFill>
              <a:effectLst/>
              <a:latin typeface="Arial" panose="020B0604020202020204" pitchFamily="34" charset="0"/>
              <a:cs typeface="Arial" panose="020B0604020202020204" pitchFamily="34" charset="0"/>
            </a:endParaRPr>
          </a:p>
          <a:p>
            <a:pPr algn="just"/>
            <a:r>
              <a:rPr lang="es-ES" sz="2000" b="1" i="0" dirty="0">
                <a:solidFill>
                  <a:srgbClr val="444444"/>
                </a:solidFill>
                <a:effectLst/>
                <a:latin typeface="Arial" panose="020B0604020202020204" pitchFamily="34" charset="0"/>
                <a:cs typeface="Arial" panose="020B0604020202020204" pitchFamily="34" charset="0"/>
              </a:rPr>
              <a:t>Casos de uso</a:t>
            </a:r>
          </a:p>
          <a:p>
            <a:pPr algn="just"/>
            <a:r>
              <a:rPr lang="es-ES" sz="2000" i="0" dirty="0">
                <a:solidFill>
                  <a:srgbClr val="444444"/>
                </a:solidFill>
                <a:effectLst/>
                <a:latin typeface="Arial" panose="020B0604020202020204" pitchFamily="34" charset="0"/>
                <a:cs typeface="Arial" panose="020B0604020202020204" pitchFamily="34" charset="0"/>
              </a:rPr>
              <a:t>Los casos de uso son una técnica de escenarios incorporada en UML que describe la interacción entre actores y el sistema.</a:t>
            </a:r>
          </a:p>
        </p:txBody>
      </p:sp>
      <p:sp>
        <p:nvSpPr>
          <p:cNvPr id="8" name="Título 1">
            <a:extLst>
              <a:ext uri="{FF2B5EF4-FFF2-40B4-BE49-F238E27FC236}">
                <a16:creationId xmlns:a16="http://schemas.microsoft.com/office/drawing/2014/main" id="{7EC5353C-B61A-484A-9B64-38D12A6269DF}"/>
              </a:ext>
            </a:extLst>
          </p:cNvPr>
          <p:cNvSpPr txBox="1">
            <a:spLocks/>
          </p:cNvSpPr>
          <p:nvPr/>
        </p:nvSpPr>
        <p:spPr>
          <a:xfrm>
            <a:off x="5288281" y="5906871"/>
            <a:ext cx="5040085" cy="6320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1400" b="1" i="0" dirty="0">
                <a:solidFill>
                  <a:srgbClr val="444444"/>
                </a:solidFill>
                <a:effectLst/>
                <a:latin typeface="Arial" panose="020B0604020202020204" pitchFamily="34" charset="0"/>
                <a:cs typeface="Arial" panose="020B0604020202020204" pitchFamily="34" charset="0"/>
              </a:rPr>
              <a:t>UML:</a:t>
            </a:r>
            <a:r>
              <a:rPr lang="es-ES" sz="1400" i="0" dirty="0">
                <a:solidFill>
                  <a:srgbClr val="444444"/>
                </a:solidFill>
                <a:effectLst/>
                <a:latin typeface="Arial" panose="020B0604020202020204" pitchFamily="34" charset="0"/>
                <a:cs typeface="Arial" panose="020B0604020202020204" pitchFamily="34" charset="0"/>
              </a:rPr>
              <a:t> Lenguaje unificado de modelado: Es un estándar para la representación de procesos o esquemas de software.</a:t>
            </a:r>
          </a:p>
        </p:txBody>
      </p:sp>
    </p:spTree>
    <p:extLst>
      <p:ext uri="{BB962C8B-B14F-4D97-AF65-F5344CB8AC3E}">
        <p14:creationId xmlns:p14="http://schemas.microsoft.com/office/powerpoint/2010/main" val="174943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Técnicas Para la Obtención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77</a:t>
            </a:fld>
            <a:endParaRPr lang="es-CL"/>
          </a:p>
        </p:txBody>
      </p:sp>
      <p:pic>
        <p:nvPicPr>
          <p:cNvPr id="15" name="Imagen 14">
            <a:extLst>
              <a:ext uri="{FF2B5EF4-FFF2-40B4-BE49-F238E27FC236}">
                <a16:creationId xmlns:a16="http://schemas.microsoft.com/office/drawing/2014/main" id="{90F2E17E-BABA-49DA-8665-8DC9538734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3447" y="3744711"/>
            <a:ext cx="7132742" cy="21459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ítulo 1">
            <a:extLst>
              <a:ext uri="{FF2B5EF4-FFF2-40B4-BE49-F238E27FC236}">
                <a16:creationId xmlns:a16="http://schemas.microsoft.com/office/drawing/2014/main" id="{A53F7824-F4A6-46BE-A8F9-084F90EDF437}"/>
              </a:ext>
            </a:extLst>
          </p:cNvPr>
          <p:cNvSpPr txBox="1">
            <a:spLocks/>
          </p:cNvSpPr>
          <p:nvPr/>
        </p:nvSpPr>
        <p:spPr>
          <a:xfrm>
            <a:off x="2047560" y="1633400"/>
            <a:ext cx="9424514" cy="1795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just">
              <a:buFont typeface="+mj-lt"/>
              <a:buAutoNum type="arabicPeriod" startAt="6"/>
            </a:pPr>
            <a:r>
              <a:rPr lang="es-ES" sz="2000" b="1" dirty="0" err="1">
                <a:solidFill>
                  <a:srgbClr val="444444"/>
                </a:solidFill>
                <a:latin typeface="Arial" panose="020B0604020202020204" pitchFamily="34" charset="0"/>
                <a:cs typeface="Arial" panose="020B0604020202020204" pitchFamily="34" charset="0"/>
              </a:rPr>
              <a:t>Design</a:t>
            </a:r>
            <a:r>
              <a:rPr lang="es-ES" sz="2000" b="1" dirty="0">
                <a:solidFill>
                  <a:srgbClr val="444444"/>
                </a:solidFill>
                <a:latin typeface="Arial" panose="020B0604020202020204" pitchFamily="34" charset="0"/>
                <a:cs typeface="Arial" panose="020B0604020202020204" pitchFamily="34" charset="0"/>
              </a:rPr>
              <a:t> </a:t>
            </a:r>
            <a:r>
              <a:rPr lang="es-ES" sz="2000" b="1" dirty="0" err="1">
                <a:solidFill>
                  <a:srgbClr val="444444"/>
                </a:solidFill>
                <a:latin typeface="Arial" panose="020B0604020202020204" pitchFamily="34" charset="0"/>
                <a:cs typeface="Arial" panose="020B0604020202020204" pitchFamily="34" charset="0"/>
              </a:rPr>
              <a:t>Thinking</a:t>
            </a:r>
            <a:r>
              <a:rPr lang="es-ES" sz="2000" b="1" dirty="0">
                <a:solidFill>
                  <a:srgbClr val="444444"/>
                </a:solidFill>
                <a:latin typeface="Arial" panose="020B0604020202020204" pitchFamily="34" charset="0"/>
                <a:cs typeface="Arial" panose="020B0604020202020204" pitchFamily="34" charset="0"/>
              </a:rPr>
              <a:t> </a:t>
            </a:r>
            <a:endParaRPr lang="es-ES" sz="2000" b="1" i="0" dirty="0">
              <a:solidFill>
                <a:srgbClr val="444444"/>
              </a:solidFill>
              <a:effectLst/>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Es tener un pensamiento de diseño para analizar algo (un problema), tal y como lo haría un diseñador, evidentemente con la finalidad de encontrar una solución.</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Como toda metodología, </a:t>
            </a:r>
            <a:r>
              <a:rPr lang="es-ES" sz="2000" dirty="0" err="1">
                <a:solidFill>
                  <a:srgbClr val="444444"/>
                </a:solidFill>
                <a:latin typeface="Arial" panose="020B0604020202020204" pitchFamily="34" charset="0"/>
                <a:cs typeface="Arial" panose="020B0604020202020204" pitchFamily="34" charset="0"/>
              </a:rPr>
              <a:t>Design</a:t>
            </a:r>
            <a:r>
              <a:rPr lang="es-ES" sz="2000" dirty="0">
                <a:solidFill>
                  <a:srgbClr val="444444"/>
                </a:solidFill>
                <a:latin typeface="Arial" panose="020B0604020202020204" pitchFamily="34" charset="0"/>
                <a:cs typeface="Arial" panose="020B0604020202020204" pitchFamily="34" charset="0"/>
              </a:rPr>
              <a:t> </a:t>
            </a:r>
            <a:r>
              <a:rPr lang="es-ES" sz="2000" dirty="0" err="1">
                <a:solidFill>
                  <a:srgbClr val="444444"/>
                </a:solidFill>
                <a:latin typeface="Arial" panose="020B0604020202020204" pitchFamily="34" charset="0"/>
                <a:cs typeface="Arial" panose="020B0604020202020204" pitchFamily="34" charset="0"/>
              </a:rPr>
              <a:t>Thinking</a:t>
            </a:r>
            <a:r>
              <a:rPr lang="es-ES" sz="2000" dirty="0">
                <a:solidFill>
                  <a:srgbClr val="444444"/>
                </a:solidFill>
                <a:latin typeface="Arial" panose="020B0604020202020204" pitchFamily="34" charset="0"/>
                <a:cs typeface="Arial" panose="020B0604020202020204" pitchFamily="34" charset="0"/>
              </a:rPr>
              <a:t> tiene una serie de fases o pasos que debes realizar para poder aplicarla con éxito. Los pasos son:</a:t>
            </a:r>
          </a:p>
        </p:txBody>
      </p:sp>
    </p:spTree>
    <p:extLst>
      <p:ext uri="{BB962C8B-B14F-4D97-AF65-F5344CB8AC3E}">
        <p14:creationId xmlns:p14="http://schemas.microsoft.com/office/powerpoint/2010/main" val="42177617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Técnicas Para la Obtención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78</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1802674" y="1586564"/>
            <a:ext cx="7219406" cy="47697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Empatizar:</a:t>
            </a:r>
          </a:p>
          <a:p>
            <a:pPr algn="just"/>
            <a:r>
              <a:rPr lang="es-ES" sz="2000" dirty="0">
                <a:solidFill>
                  <a:srgbClr val="444444"/>
                </a:solidFill>
                <a:latin typeface="Arial" panose="020B0604020202020204" pitchFamily="34" charset="0"/>
                <a:cs typeface="Arial" panose="020B0604020202020204" pitchFamily="34" charset="0"/>
              </a:rPr>
              <a:t>La metodología de </a:t>
            </a:r>
            <a:r>
              <a:rPr lang="es-ES" sz="2000" dirty="0" err="1">
                <a:solidFill>
                  <a:srgbClr val="444444"/>
                </a:solidFill>
                <a:latin typeface="Arial" panose="020B0604020202020204" pitchFamily="34" charset="0"/>
                <a:cs typeface="Arial" panose="020B0604020202020204" pitchFamily="34" charset="0"/>
              </a:rPr>
              <a:t>Design</a:t>
            </a:r>
            <a:r>
              <a:rPr lang="es-ES" sz="2000" dirty="0">
                <a:solidFill>
                  <a:srgbClr val="444444"/>
                </a:solidFill>
                <a:latin typeface="Arial" panose="020B0604020202020204" pitchFamily="34" charset="0"/>
                <a:cs typeface="Arial" panose="020B0604020202020204" pitchFamily="34" charset="0"/>
              </a:rPr>
              <a:t> </a:t>
            </a:r>
            <a:r>
              <a:rPr lang="es-ES" sz="2000" dirty="0" err="1">
                <a:solidFill>
                  <a:srgbClr val="444444"/>
                </a:solidFill>
                <a:latin typeface="Arial" panose="020B0604020202020204" pitchFamily="34" charset="0"/>
                <a:cs typeface="Arial" panose="020B0604020202020204" pitchFamily="34" charset="0"/>
              </a:rPr>
              <a:t>Thinking</a:t>
            </a:r>
            <a:r>
              <a:rPr lang="es-ES" sz="2000" dirty="0">
                <a:solidFill>
                  <a:srgbClr val="444444"/>
                </a:solidFill>
                <a:latin typeface="Arial" panose="020B0604020202020204" pitchFamily="34" charset="0"/>
                <a:cs typeface="Arial" panose="020B0604020202020204" pitchFamily="34" charset="0"/>
              </a:rPr>
              <a:t> está relacionada con el diseño centrado en las personas, de allí su importancia y para ello es clave empatizar con esos clientes y/o usuarios potenciales. Es la primera fase o paso de la metodología y para empatizar o conocer más las necesidades de esos clientes/usuarios potenciales se sugiere el uso de técnicas específicas, algunas de ellas son:</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Entrevistas en profundidad</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Qué, cómo, por qué, para qué y dónde</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Etnografía</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Observación (encubierta o no)</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Grabación de video</a:t>
            </a:r>
          </a:p>
          <a:p>
            <a:pPr marL="342900" indent="-342900" algn="just">
              <a:buFont typeface="Arial" panose="020B0604020202020204" pitchFamily="34" charset="0"/>
              <a:buChar char="•"/>
            </a:pPr>
            <a:r>
              <a:rPr lang="es-ES" sz="2000" dirty="0" err="1">
                <a:solidFill>
                  <a:srgbClr val="444444"/>
                </a:solidFill>
                <a:latin typeface="Arial" panose="020B0604020202020204" pitchFamily="34" charset="0"/>
                <a:cs typeface="Arial" panose="020B0604020202020204" pitchFamily="34" charset="0"/>
              </a:rPr>
              <a:t>Moodboard</a:t>
            </a:r>
            <a:r>
              <a:rPr lang="es-ES" sz="2000" dirty="0">
                <a:solidFill>
                  <a:srgbClr val="444444"/>
                </a:solidFill>
                <a:latin typeface="Arial" panose="020B0604020202020204" pitchFamily="34" charset="0"/>
                <a:cs typeface="Arial" panose="020B0604020202020204" pitchFamily="34" charset="0"/>
              </a:rPr>
              <a:t> (muro estilo Facebook)</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Focus </a:t>
            </a:r>
            <a:r>
              <a:rPr lang="es-ES" sz="2000" dirty="0" err="1">
                <a:solidFill>
                  <a:srgbClr val="444444"/>
                </a:solidFill>
                <a:latin typeface="Arial" panose="020B0604020202020204" pitchFamily="34" charset="0"/>
                <a:cs typeface="Arial" panose="020B0604020202020204" pitchFamily="34" charset="0"/>
              </a:rPr>
              <a:t>Group</a:t>
            </a:r>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Etc.</a:t>
            </a:r>
          </a:p>
        </p:txBody>
      </p:sp>
      <p:pic>
        <p:nvPicPr>
          <p:cNvPr id="10" name="Imagen 9">
            <a:extLst>
              <a:ext uri="{FF2B5EF4-FFF2-40B4-BE49-F238E27FC236}">
                <a16:creationId xmlns:a16="http://schemas.microsoft.com/office/drawing/2014/main" id="{34C753F9-9303-4D81-8AE2-B1BFF9C8AF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59806" y="1977731"/>
            <a:ext cx="2126800" cy="2896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421160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Técnicas Para la Obtención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79</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3997234" y="2434005"/>
            <a:ext cx="7219406" cy="234970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Definir:</a:t>
            </a:r>
          </a:p>
          <a:p>
            <a:pPr algn="just"/>
            <a:r>
              <a:rPr lang="es-ES" sz="2000" dirty="0">
                <a:solidFill>
                  <a:srgbClr val="444444"/>
                </a:solidFill>
                <a:latin typeface="Arial" panose="020B0604020202020204" pitchFamily="34" charset="0"/>
                <a:cs typeface="Arial" panose="020B0604020202020204" pitchFamily="34" charset="0"/>
              </a:rPr>
              <a:t>Una vez de conocer las necesidades y/o carencias de nuestro target, debemos pasar a definir el problema. Y es realmente sencillo, el equipo debe centrarse en los hallazgos (</a:t>
            </a:r>
            <a:r>
              <a:rPr lang="es-ES" sz="2000" dirty="0" err="1">
                <a:solidFill>
                  <a:srgbClr val="444444"/>
                </a:solidFill>
                <a:latin typeface="Arial" panose="020B0604020202020204" pitchFamily="34" charset="0"/>
                <a:cs typeface="Arial" panose="020B0604020202020204" pitchFamily="34" charset="0"/>
              </a:rPr>
              <a:t>insights</a:t>
            </a:r>
            <a:r>
              <a:rPr lang="es-ES" sz="2000" dirty="0">
                <a:solidFill>
                  <a:srgbClr val="444444"/>
                </a:solidFill>
                <a:latin typeface="Arial" panose="020B0604020202020204" pitchFamily="34" charset="0"/>
                <a:cs typeface="Arial" panose="020B0604020202020204" pitchFamily="34" charset="0"/>
              </a:rPr>
              <a:t>), el deseo o necesidad del target, y para ello, sencillamente debe definir el problema o reto que tiene adelante. Luego el equipo debe validar este hallazgo con el mercado para ver si está en lo correcto.</a:t>
            </a:r>
          </a:p>
        </p:txBody>
      </p:sp>
      <p:pic>
        <p:nvPicPr>
          <p:cNvPr id="10" name="Imagen 9">
            <a:extLst>
              <a:ext uri="{FF2B5EF4-FFF2-40B4-BE49-F238E27FC236}">
                <a16:creationId xmlns:a16="http://schemas.microsoft.com/office/drawing/2014/main" id="{34C753F9-9303-4D81-8AE2-B1BFF9C8AF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95701" y="2160611"/>
            <a:ext cx="2093090" cy="2896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43068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307062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212274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2800" b="0" i="0" dirty="0">
                <a:solidFill>
                  <a:srgbClr val="000000"/>
                </a:solidFill>
                <a:effectLst/>
                <a:latin typeface="Open Sans"/>
              </a:rPr>
              <a:t>INTRODUCCIÓN A REQUERIMIENTOS Y MODELOS DE NEGOCIOS</a:t>
            </a:r>
            <a:endParaRPr lang="es-CL" sz="2800" dirty="0"/>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3408651" y="3802603"/>
            <a:ext cx="6107546" cy="15771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2800" b="1" i="0" dirty="0">
                <a:solidFill>
                  <a:srgbClr val="444444"/>
                </a:solidFill>
                <a:effectLst/>
                <a:latin typeface="Arial" panose="020B0604020202020204" pitchFamily="34" charset="0"/>
                <a:cs typeface="Arial" panose="020B0604020202020204" pitchFamily="34" charset="0"/>
              </a:rPr>
              <a:t>1° UNIDAD</a:t>
            </a:r>
          </a:p>
          <a:p>
            <a:pPr algn="ctr"/>
            <a:endParaRPr lang="es-ES" sz="2800" b="0" i="0" dirty="0">
              <a:solidFill>
                <a:srgbClr val="444444"/>
              </a:solidFill>
              <a:effectLst/>
              <a:latin typeface="Arial" panose="020B0604020202020204" pitchFamily="34" charset="0"/>
              <a:cs typeface="Arial" panose="020B0604020202020204" pitchFamily="34" charset="0"/>
            </a:endParaRPr>
          </a:p>
          <a:p>
            <a:pPr algn="ctr"/>
            <a:r>
              <a:rPr lang="es-ES" sz="2800" b="0" i="0" dirty="0">
                <a:solidFill>
                  <a:srgbClr val="444444"/>
                </a:solidFill>
                <a:effectLst/>
                <a:latin typeface="Arial" panose="020B0604020202020204" pitchFamily="34" charset="0"/>
                <a:cs typeface="Arial" panose="020B0604020202020204" pitchFamily="34" charset="0"/>
              </a:rPr>
              <a:t>Requerimientos de software</a:t>
            </a:r>
            <a:endParaRPr lang="es-CL" sz="2800" dirty="0">
              <a:solidFill>
                <a:srgbClr val="44444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75399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Técnicas Para la Obtención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80</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1820091" y="2251125"/>
            <a:ext cx="7219406" cy="234970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Idear:</a:t>
            </a:r>
          </a:p>
          <a:p>
            <a:pPr algn="just"/>
            <a:r>
              <a:rPr lang="es-ES" sz="2000" dirty="0">
                <a:solidFill>
                  <a:srgbClr val="444444"/>
                </a:solidFill>
                <a:latin typeface="Arial" panose="020B0604020202020204" pitchFamily="34" charset="0"/>
                <a:cs typeface="Arial" panose="020B0604020202020204" pitchFamily="34" charset="0"/>
              </a:rPr>
              <a:t>Es una etapa de creatividad, innovación y realismo puro y duro. En donde a partir de la necesidad de tu público objetivo (target), presentas ideas (no importa que sean inverosímiles) para optar a las que encajen mejor con una solución viable. El reto es creativo. Neuronal. Poner las mentes del equipo a funcionar. Se requiere de un espacio, ideas, herramientas, materiales y todo tipo de utensilios que consideres.</a:t>
            </a:r>
          </a:p>
        </p:txBody>
      </p:sp>
      <p:pic>
        <p:nvPicPr>
          <p:cNvPr id="10" name="Imagen 9">
            <a:extLst>
              <a:ext uri="{FF2B5EF4-FFF2-40B4-BE49-F238E27FC236}">
                <a16:creationId xmlns:a16="http://schemas.microsoft.com/office/drawing/2014/main" id="{34C753F9-9303-4D81-8AE2-B1BFF9C8AF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76661" y="2016973"/>
            <a:ext cx="2093090" cy="28180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39497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Técnicas Para la Obtención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81</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4005943" y="2565988"/>
            <a:ext cx="7219406" cy="20857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Prototipar:</a:t>
            </a:r>
          </a:p>
          <a:p>
            <a:pPr algn="just"/>
            <a:r>
              <a:rPr lang="es-ES" sz="2000" dirty="0">
                <a:solidFill>
                  <a:srgbClr val="444444"/>
                </a:solidFill>
                <a:latin typeface="Arial" panose="020B0604020202020204" pitchFamily="34" charset="0"/>
                <a:cs typeface="Arial" panose="020B0604020202020204" pitchFamily="34" charset="0"/>
              </a:rPr>
              <a:t>A partir de la idea seleccionada, comienza lo que se denomina “pensar con las manos”, en donde el objetivo de esta fase es lograr una maqueta o prototipo lo más cercano a la realidad de la solución deseada. De tal manera que podamos validar posteriormente, y quizás lo más importante, que resuelva las necesidades iniciales de tu público objetivo.</a:t>
            </a:r>
          </a:p>
        </p:txBody>
      </p:sp>
      <p:pic>
        <p:nvPicPr>
          <p:cNvPr id="10" name="Imagen 9">
            <a:extLst>
              <a:ext uri="{FF2B5EF4-FFF2-40B4-BE49-F238E27FC236}">
                <a16:creationId xmlns:a16="http://schemas.microsoft.com/office/drawing/2014/main" id="{34C753F9-9303-4D81-8AE2-B1BFF9C8AF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12955" y="2160611"/>
            <a:ext cx="2058582" cy="2896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935336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462764" y="172026"/>
            <a:ext cx="10594109"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Técnicas Para la Obtención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82</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1767840" y="2927394"/>
            <a:ext cx="7219406" cy="997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Testear o probar:</a:t>
            </a:r>
          </a:p>
          <a:p>
            <a:pPr algn="just"/>
            <a:r>
              <a:rPr lang="es-ES" sz="2000" dirty="0">
                <a:solidFill>
                  <a:srgbClr val="444444"/>
                </a:solidFill>
                <a:latin typeface="Arial" panose="020B0604020202020204" pitchFamily="34" charset="0"/>
                <a:cs typeface="Arial" panose="020B0604020202020204" pitchFamily="34" charset="0"/>
              </a:rPr>
              <a:t>Por último, la fase de probar si el prototipo logrado encaja como solución.</a:t>
            </a:r>
          </a:p>
        </p:txBody>
      </p:sp>
      <p:pic>
        <p:nvPicPr>
          <p:cNvPr id="10" name="Imagen 9">
            <a:extLst>
              <a:ext uri="{FF2B5EF4-FFF2-40B4-BE49-F238E27FC236}">
                <a16:creationId xmlns:a16="http://schemas.microsoft.com/office/drawing/2014/main" id="{34C753F9-9303-4D81-8AE2-B1BFF9C8AF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67934" y="2016973"/>
            <a:ext cx="1710544" cy="28180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037790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9" y="3324429"/>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2" y="2667662"/>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Instrumentos de Obtención de Requerimientos</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83</a:t>
            </a:fld>
            <a:endParaRPr lang="es-CL"/>
          </a:p>
        </p:txBody>
      </p:sp>
    </p:spTree>
    <p:extLst>
      <p:ext uri="{BB962C8B-B14F-4D97-AF65-F5344CB8AC3E}">
        <p14:creationId xmlns:p14="http://schemas.microsoft.com/office/powerpoint/2010/main" val="482866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0" y="172026"/>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Casos de Uso</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84</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2179108" y="2428981"/>
            <a:ext cx="9161417" cy="21841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¿Que es?</a:t>
            </a:r>
          </a:p>
          <a:p>
            <a:pPr algn="just"/>
            <a:endParaRPr lang="es-ES" sz="2000" b="1"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Es una técnica para capturar información de cómo un sistema o negocio trabaja actualmente, o de cómo se desea que trabaje.</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No pertenece realmente al enfoque orientado a objeto, más bien es una técnica para el modelado de escenarios en los cuales el sistema debe operar.</a:t>
            </a:r>
          </a:p>
        </p:txBody>
      </p:sp>
    </p:spTree>
    <p:extLst>
      <p:ext uri="{BB962C8B-B14F-4D97-AF65-F5344CB8AC3E}">
        <p14:creationId xmlns:p14="http://schemas.microsoft.com/office/powerpoint/2010/main" val="369368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0" y="172026"/>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Casos de Uso</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85</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2179108" y="2159015"/>
            <a:ext cx="9161417" cy="36670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Los casos de uso pretenden ser herramientas simples para describir el comportamiento del software o de los sistemas. Un caso de uso contiene una descripción textual de todas las maneras que los actores previstos podrían trabajar con el software o el sistema. Los casos de uso no describen ninguna funcionalidad interna (oculta al exterior) del sistema, ni explican cómo se implementará. Simplemente muestran los pasos que el actor sigue para realizar una tarea.</a:t>
            </a:r>
          </a:p>
          <a:p>
            <a:pPr algn="just"/>
            <a:endParaRPr lang="es-ES" sz="2000" dirty="0">
              <a:solidFill>
                <a:srgbClr val="444444"/>
              </a:solidFill>
              <a:latin typeface="Arial" panose="020B0604020202020204" pitchFamily="34" charset="0"/>
              <a:cs typeface="Arial" panose="020B0604020202020204" pitchFamily="34" charset="0"/>
            </a:endParaRPr>
          </a:p>
          <a:p>
            <a:pPr algn="just">
              <a:spcAft>
                <a:spcPts val="1000"/>
              </a:spcAft>
            </a:pPr>
            <a:r>
              <a:rPr lang="es-ES" sz="1800" b="0" i="0" dirty="0">
                <a:solidFill>
                  <a:srgbClr val="333333"/>
                </a:solidFill>
                <a:effectLst/>
                <a:latin typeface="Arial" panose="020B0604020202020204" pitchFamily="34" charset="0"/>
              </a:rPr>
              <a:t>Un caso de uso debe:</a:t>
            </a:r>
            <a:endParaRPr lang="es-ES" sz="1000" b="0" i="0" dirty="0">
              <a:solidFill>
                <a:srgbClr val="333333"/>
              </a:solidFill>
              <a:effectLst/>
              <a:latin typeface="Helvetica Neue Light"/>
            </a:endParaRPr>
          </a:p>
          <a:p>
            <a:pPr marL="285750" indent="-285750" algn="just">
              <a:spcAft>
                <a:spcPts val="0"/>
              </a:spcAft>
              <a:buFont typeface="Arial" panose="020B0604020202020204" pitchFamily="34" charset="0"/>
              <a:buChar char="•"/>
            </a:pPr>
            <a:r>
              <a:rPr lang="es-ES" sz="1800" b="0" i="0" dirty="0">
                <a:solidFill>
                  <a:srgbClr val="333333"/>
                </a:solidFill>
                <a:effectLst/>
                <a:latin typeface="Arial" panose="020B0604020202020204" pitchFamily="34" charset="0"/>
              </a:rPr>
              <a:t>Describir una tarea del negocio que sirva a una meta de negocio.</a:t>
            </a:r>
          </a:p>
          <a:p>
            <a:pPr marL="285750" indent="-285750" algn="just">
              <a:spcAft>
                <a:spcPts val="0"/>
              </a:spcAft>
              <a:buFont typeface="Arial" panose="020B0604020202020204" pitchFamily="34" charset="0"/>
              <a:buChar char="•"/>
            </a:pPr>
            <a:r>
              <a:rPr lang="es-ES" sz="1800" b="0" i="0" dirty="0">
                <a:solidFill>
                  <a:srgbClr val="333333"/>
                </a:solidFill>
                <a:effectLst/>
                <a:latin typeface="Arial" panose="020B0604020202020204" pitchFamily="34" charset="0"/>
              </a:rPr>
              <a:t>Tener un nivel apropiado del detalle.</a:t>
            </a:r>
            <a:endParaRPr lang="es-ES" sz="1000" b="0" i="0" dirty="0">
              <a:solidFill>
                <a:srgbClr val="333333"/>
              </a:solidFill>
              <a:effectLst/>
              <a:latin typeface="Helvetica Neue Light"/>
            </a:endParaRPr>
          </a:p>
          <a:p>
            <a:pPr marL="285750" indent="-285750" algn="just">
              <a:spcAft>
                <a:spcPts val="1000"/>
              </a:spcAft>
              <a:buFont typeface="Arial" panose="020B0604020202020204" pitchFamily="34" charset="0"/>
              <a:buChar char="•"/>
            </a:pPr>
            <a:r>
              <a:rPr lang="es-ES" sz="1800" b="0" i="0" dirty="0">
                <a:solidFill>
                  <a:srgbClr val="333333"/>
                </a:solidFill>
                <a:effectLst/>
                <a:latin typeface="Arial" panose="020B0604020202020204" pitchFamily="34" charset="0"/>
              </a:rPr>
              <a:t>Ser bastante sencillo como que un desarrollador lo elabore en un único lanzamiento.</a:t>
            </a:r>
            <a:endParaRPr lang="es-ES" sz="1000" b="0" i="0" dirty="0">
              <a:solidFill>
                <a:srgbClr val="333333"/>
              </a:solidFill>
              <a:effectLst/>
              <a:latin typeface="Helvetica Neue Light"/>
            </a:endParaRPr>
          </a:p>
        </p:txBody>
      </p:sp>
    </p:spTree>
    <p:extLst>
      <p:ext uri="{BB962C8B-B14F-4D97-AF65-F5344CB8AC3E}">
        <p14:creationId xmlns:p14="http://schemas.microsoft.com/office/powerpoint/2010/main" val="4248510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0" y="172026"/>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Casos de Uso</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86</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2109440" y="1914016"/>
            <a:ext cx="9300754" cy="42399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Los casos de uso…</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Pueden expresar tanto requerimientos funcionales como no funcionales. </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Son muy útiles para explicar el funcionamiento del sistema, priorizar requerimientos cuando el sistema se desarrolla de forma incremental, elaborar manuales de usuario y especificar pruebas de aceptación.</a:t>
            </a:r>
          </a:p>
          <a:p>
            <a:pPr marL="342900" indent="-342900" algn="just">
              <a:buFont typeface="Arial" panose="020B0604020202020204" pitchFamily="34" charset="0"/>
              <a:buChar char="•"/>
            </a:pPr>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Mejoran la trazabilidad de los requerimientos durante el proceso de desarrollo de software</a:t>
            </a:r>
          </a:p>
          <a:p>
            <a:pPr marL="342900" indent="-342900" algn="just">
              <a:buFont typeface="Arial" panose="020B0604020202020204" pitchFamily="34" charset="0"/>
              <a:buChar char="•"/>
            </a:pPr>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Se pueden desarrollar en paralelo con los requerimientos del sistema de forma iterativa.</a:t>
            </a:r>
          </a:p>
        </p:txBody>
      </p:sp>
    </p:spTree>
    <p:extLst>
      <p:ext uri="{BB962C8B-B14F-4D97-AF65-F5344CB8AC3E}">
        <p14:creationId xmlns:p14="http://schemas.microsoft.com/office/powerpoint/2010/main" val="2071891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0" y="172026"/>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Casos de Uso</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87</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2828882" y="1914016"/>
            <a:ext cx="7861873" cy="41802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Actores</a:t>
            </a:r>
          </a:p>
          <a:p>
            <a:pPr algn="just"/>
            <a:endParaRPr lang="es-ES" sz="2000" b="1"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Se le llama actor a toda entidad externa al sistema que guarda una relación con éste y que le demanda una funcionalidad. Esto incluye a los operadores humanos pero también incluye a todos los sistemas externos, además de entidades abstractas, como el tiempo.</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Se puede deducir que</a:t>
            </a:r>
          </a:p>
          <a:p>
            <a:pPr algn="just"/>
            <a:endParaRPr lang="es-ES" sz="2000"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No son parte del sistema, sino que representan roles; Pueden intercambiar activamente información con el sistema; puede ser un receptor pasivo de información; Puede representar a una persona, máquina o a otro sistema.</a:t>
            </a:r>
          </a:p>
        </p:txBody>
      </p:sp>
    </p:spTree>
    <p:extLst>
      <p:ext uri="{BB962C8B-B14F-4D97-AF65-F5344CB8AC3E}">
        <p14:creationId xmlns:p14="http://schemas.microsoft.com/office/powerpoint/2010/main" val="3271397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0" y="172026"/>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Casos de Uso</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88</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2828882" y="2427823"/>
            <a:ext cx="7861873" cy="24228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Roles</a:t>
            </a:r>
          </a:p>
          <a:p>
            <a:pPr algn="just"/>
            <a:endParaRPr lang="es-ES" sz="2000" b="1" dirty="0">
              <a:solidFill>
                <a:srgbClr val="444444"/>
              </a:solidFill>
              <a:latin typeface="Arial" panose="020B0604020202020204" pitchFamily="34" charset="0"/>
              <a:cs typeface="Arial" panose="020B0604020202020204" pitchFamily="34" charset="0"/>
            </a:endParaRPr>
          </a:p>
          <a:p>
            <a:pPr algn="just"/>
            <a:r>
              <a:rPr lang="es-ES" sz="2000" dirty="0">
                <a:solidFill>
                  <a:srgbClr val="444444"/>
                </a:solidFill>
                <a:latin typeface="Arial" panose="020B0604020202020204" pitchFamily="34" charset="0"/>
                <a:cs typeface="Arial" panose="020B0604020202020204" pitchFamily="34" charset="0"/>
              </a:rPr>
              <a:t>Cada una de las actividades pertenecientes a los procesos estándar de la organización son ejecutadas por un rol determinado. Cada rol queda definido por su misión (el propósito para el cual existe), sus responsabilidades (el alcance de su función), y por los conocimientos y habilidades necesarios para que una persona determinada pueda desempeñarlo exitosamente.</a:t>
            </a:r>
          </a:p>
        </p:txBody>
      </p:sp>
    </p:spTree>
    <p:extLst>
      <p:ext uri="{BB962C8B-B14F-4D97-AF65-F5344CB8AC3E}">
        <p14:creationId xmlns:p14="http://schemas.microsoft.com/office/powerpoint/2010/main" val="2783897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0" y="172026"/>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Casos de Uso</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89</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2109440" y="1914016"/>
            <a:ext cx="9300754" cy="42399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dirty="0">
                <a:solidFill>
                  <a:srgbClr val="444444"/>
                </a:solidFill>
                <a:latin typeface="Arial" panose="020B0604020202020204" pitchFamily="34" charset="0"/>
                <a:cs typeface="Arial" panose="020B0604020202020204" pitchFamily="34" charset="0"/>
              </a:rPr>
              <a:t>Dependiendo de la situación, los casos de uso se pueden especificar con distinto grado de detalle:</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Especificación textual</a:t>
            </a:r>
            <a:r>
              <a:rPr lang="es-ES" sz="2000" dirty="0">
                <a:solidFill>
                  <a:srgbClr val="444444"/>
                </a:solidFill>
                <a:latin typeface="Arial" panose="020B0604020202020204" pitchFamily="34" charset="0"/>
                <a:cs typeface="Arial" panose="020B0604020202020204" pitchFamily="34" charset="0"/>
              </a:rPr>
              <a:t> de un caso de uso (enumeración de pasos del caso de uso).</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Especificación “esencial” </a:t>
            </a:r>
            <a:r>
              <a:rPr lang="es-ES" sz="2000" dirty="0">
                <a:solidFill>
                  <a:srgbClr val="444444"/>
                </a:solidFill>
                <a:latin typeface="Arial" panose="020B0604020202020204" pitchFamily="34" charset="0"/>
                <a:cs typeface="Arial" panose="020B0604020202020204" pitchFamily="34" charset="0"/>
              </a:rPr>
              <a:t>de un caso de uso (eliminando todos los detalles no estrictamente necesarios).</a:t>
            </a: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b="1" dirty="0">
                <a:solidFill>
                  <a:srgbClr val="444444"/>
                </a:solidFill>
                <a:latin typeface="Arial" panose="020B0604020202020204" pitchFamily="34" charset="0"/>
                <a:cs typeface="Arial" panose="020B0604020202020204" pitchFamily="34" charset="0"/>
              </a:rPr>
              <a:t>Especificación detallada</a:t>
            </a:r>
            <a:r>
              <a:rPr lang="es-ES" sz="2000" dirty="0">
                <a:solidFill>
                  <a:srgbClr val="444444"/>
                </a:solidFill>
                <a:latin typeface="Arial" panose="020B0604020202020204" pitchFamily="34" charset="0"/>
                <a:cs typeface="Arial" panose="020B0604020202020204" pitchFamily="34" charset="0"/>
              </a:rPr>
              <a:t> de un caso de uso (utilizando una plantilla para no olvidarnos de nada).</a:t>
            </a:r>
          </a:p>
        </p:txBody>
      </p:sp>
    </p:spTree>
    <p:extLst>
      <p:ext uri="{BB962C8B-B14F-4D97-AF65-F5344CB8AC3E}">
        <p14:creationId xmlns:p14="http://schemas.microsoft.com/office/powerpoint/2010/main" val="231147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702666" y="172026"/>
            <a:ext cx="9519516"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0" i="0" dirty="0">
                <a:solidFill>
                  <a:srgbClr val="000000"/>
                </a:solidFill>
                <a:effectLst/>
                <a:latin typeface="Arial" panose="020B0604020202020204" pitchFamily="34" charset="0"/>
                <a:cs typeface="Arial" panose="020B0604020202020204" pitchFamily="34" charset="0"/>
              </a:rPr>
              <a:t>Desarrollo de software</a:t>
            </a:r>
            <a:endParaRPr lang="es-CL"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BFD4303F-19CA-40BB-AA1A-F13F3751889D}"/>
              </a:ext>
            </a:extLst>
          </p:cNvPr>
          <p:cNvSpPr txBox="1">
            <a:spLocks/>
          </p:cNvSpPr>
          <p:nvPr/>
        </p:nvSpPr>
        <p:spPr>
          <a:xfrm>
            <a:off x="2854253" y="1498718"/>
            <a:ext cx="7216342" cy="18472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i="0" dirty="0">
                <a:solidFill>
                  <a:srgbClr val="444444"/>
                </a:solidFill>
                <a:effectLst/>
                <a:latin typeface="Arial" panose="020B0604020202020204" pitchFamily="34" charset="0"/>
                <a:cs typeface="Arial" panose="020B0604020202020204" pitchFamily="34" charset="0"/>
              </a:rPr>
              <a:t>¿De qué trata el Desarrollo de Software?</a:t>
            </a:r>
          </a:p>
          <a:p>
            <a:pPr algn="just"/>
            <a:endParaRPr lang="es-ES" sz="2000" b="1" i="0" dirty="0">
              <a:solidFill>
                <a:srgbClr val="444444"/>
              </a:solidFill>
              <a:effectLst/>
              <a:latin typeface="Arial" panose="020B0604020202020204" pitchFamily="34" charset="0"/>
              <a:cs typeface="Arial" panose="020B0604020202020204" pitchFamily="34" charset="0"/>
            </a:endParaRPr>
          </a:p>
          <a:p>
            <a:pPr algn="just"/>
            <a:r>
              <a:rPr lang="es-ES" sz="2000" i="0" dirty="0">
                <a:solidFill>
                  <a:srgbClr val="444444"/>
                </a:solidFill>
                <a:effectLst/>
                <a:latin typeface="Arial" panose="020B0604020202020204" pitchFamily="34" charset="0"/>
                <a:cs typeface="Arial" panose="020B0604020202020204" pitchFamily="34" charset="0"/>
              </a:rPr>
              <a:t>Esto es la programación lógica que todo sistema de cómputo necesita para funcionar correctamente y permitir al usuario disfrutar de aspectos como una interfaz amigable y rápida, así como las funciones que el programa realice.</a:t>
            </a:r>
            <a:endParaRPr lang="es-CL" sz="2000" dirty="0">
              <a:solidFill>
                <a:srgbClr val="444444"/>
              </a:solidFill>
              <a:latin typeface="Arial" panose="020B0604020202020204" pitchFamily="34" charset="0"/>
              <a:cs typeface="Arial" panose="020B0604020202020204" pitchFamily="34" charset="0"/>
            </a:endParaRPr>
          </a:p>
        </p:txBody>
      </p:sp>
      <p:pic>
        <p:nvPicPr>
          <p:cNvPr id="3" name="Imagen 2" descr="Imagen que contiene computadora&#10;&#10;Descripción generada automáticamente">
            <a:extLst>
              <a:ext uri="{FF2B5EF4-FFF2-40B4-BE49-F238E27FC236}">
                <a16:creationId xmlns:a16="http://schemas.microsoft.com/office/drawing/2014/main" id="{0AE90792-BB1B-4431-BB0C-B0E18C9BD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221" y="3422995"/>
            <a:ext cx="6525955" cy="32629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Marcador de número de diapositiva 4">
            <a:extLst>
              <a:ext uri="{FF2B5EF4-FFF2-40B4-BE49-F238E27FC236}">
                <a16:creationId xmlns:a16="http://schemas.microsoft.com/office/drawing/2014/main" id="{061B35E3-521F-4FFE-B49C-E74BDD23E9B0}"/>
              </a:ext>
            </a:extLst>
          </p:cNvPr>
          <p:cNvSpPr>
            <a:spLocks noGrp="1"/>
          </p:cNvSpPr>
          <p:nvPr>
            <p:ph type="sldNum" sz="quarter" idx="12"/>
          </p:nvPr>
        </p:nvSpPr>
        <p:spPr/>
        <p:txBody>
          <a:bodyPr/>
          <a:lstStyle/>
          <a:p>
            <a:fld id="{808A025A-C980-4902-B187-215779B55273}" type="slidenum">
              <a:rPr lang="es-CL" smtClean="0"/>
              <a:t>9</a:t>
            </a:fld>
            <a:endParaRPr lang="es-CL"/>
          </a:p>
        </p:txBody>
      </p:sp>
    </p:spTree>
    <p:extLst>
      <p:ext uri="{BB962C8B-B14F-4D97-AF65-F5344CB8AC3E}">
        <p14:creationId xmlns:p14="http://schemas.microsoft.com/office/powerpoint/2010/main" val="1607167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0" y="172026"/>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Casos de Uso</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90</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2053046" y="2000804"/>
            <a:ext cx="9300754" cy="28187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Especificación textual de un caso de uso</a:t>
            </a: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El profesor ejecuta el programa de consulta de estadísticas.</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Se le pide su identificativo (</a:t>
            </a:r>
            <a:r>
              <a:rPr lang="es-ES" sz="2000" dirty="0" err="1">
                <a:solidFill>
                  <a:srgbClr val="444444"/>
                </a:solidFill>
                <a:latin typeface="Arial" panose="020B0604020202020204" pitchFamily="34" charset="0"/>
                <a:cs typeface="Arial" panose="020B0604020202020204" pitchFamily="34" charset="0"/>
              </a:rPr>
              <a:t>login</a:t>
            </a:r>
            <a:r>
              <a:rPr lang="es-ES" sz="2000" dirty="0">
                <a:solidFill>
                  <a:srgbClr val="444444"/>
                </a:solidFill>
                <a:latin typeface="Arial" panose="020B0604020202020204" pitchFamily="34" charset="0"/>
                <a:cs typeface="Arial" panose="020B0604020202020204" pitchFamily="34" charset="0"/>
              </a:rPr>
              <a:t>) y palabra clave de acceso (</a:t>
            </a:r>
            <a:r>
              <a:rPr lang="es-ES" sz="2000" dirty="0" err="1">
                <a:solidFill>
                  <a:srgbClr val="444444"/>
                </a:solidFill>
                <a:latin typeface="Arial" panose="020B0604020202020204" pitchFamily="34" charset="0"/>
                <a:cs typeface="Arial" panose="020B0604020202020204" pitchFamily="34" charset="0"/>
              </a:rPr>
              <a:t>password</a:t>
            </a:r>
            <a:r>
              <a:rPr lang="es-ES" sz="2000" dirty="0">
                <a:solidFill>
                  <a:srgbClr val="444444"/>
                </a:solidFill>
                <a:latin typeface="Arial" panose="020B0604020202020204" pitchFamily="34" charset="0"/>
                <a:cs typeface="Arial" panose="020B0604020202020204" pitchFamily="34" charset="0"/>
              </a:rPr>
              <a:t>).</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El sistema verifica la identificación del usuario.</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Si la identificación es positiva, se presenta una lista con las estadísticas disponibles: </a:t>
            </a:r>
          </a:p>
        </p:txBody>
      </p:sp>
      <p:graphicFrame>
        <p:nvGraphicFramePr>
          <p:cNvPr id="3" name="Tabla 4">
            <a:extLst>
              <a:ext uri="{FF2B5EF4-FFF2-40B4-BE49-F238E27FC236}">
                <a16:creationId xmlns:a16="http://schemas.microsoft.com/office/drawing/2014/main" id="{145BDB9A-457A-4765-96FA-3475CD56AD26}"/>
              </a:ext>
            </a:extLst>
          </p:cNvPr>
          <p:cNvGraphicFramePr>
            <a:graphicFrameLocks noGrp="1"/>
          </p:cNvGraphicFramePr>
          <p:nvPr>
            <p:extLst>
              <p:ext uri="{D42A27DB-BD31-4B8C-83A1-F6EECF244321}">
                <p14:modId xmlns:p14="http://schemas.microsoft.com/office/powerpoint/2010/main" val="1685096776"/>
              </p:ext>
            </p:extLst>
          </p:nvPr>
        </p:nvGraphicFramePr>
        <p:xfrm>
          <a:off x="2144274" y="2435605"/>
          <a:ext cx="3010264" cy="738377"/>
        </p:xfrm>
        <a:graphic>
          <a:graphicData uri="http://schemas.openxmlformats.org/drawingml/2006/table">
            <a:tbl>
              <a:tblPr firstCol="1" bandRow="1">
                <a:tableStyleId>{7DF18680-E054-41AD-8BC1-D1AEF772440D}</a:tableStyleId>
              </a:tblPr>
              <a:tblGrid>
                <a:gridCol w="697321">
                  <a:extLst>
                    <a:ext uri="{9D8B030D-6E8A-4147-A177-3AD203B41FA5}">
                      <a16:colId xmlns:a16="http://schemas.microsoft.com/office/drawing/2014/main" val="1946703373"/>
                    </a:ext>
                  </a:extLst>
                </a:gridCol>
                <a:gridCol w="2312943">
                  <a:extLst>
                    <a:ext uri="{9D8B030D-6E8A-4147-A177-3AD203B41FA5}">
                      <a16:colId xmlns:a16="http://schemas.microsoft.com/office/drawing/2014/main" val="3532292529"/>
                    </a:ext>
                  </a:extLst>
                </a:gridCol>
              </a:tblGrid>
              <a:tr h="305313">
                <a:tc>
                  <a:txBody>
                    <a:bodyPr/>
                    <a:lstStyle/>
                    <a:p>
                      <a:r>
                        <a:rPr lang="es-ES" dirty="0"/>
                        <a:t>Actor</a:t>
                      </a:r>
                      <a:endParaRPr lang="es-CL" dirty="0"/>
                    </a:p>
                  </a:txBody>
                  <a:tcPr/>
                </a:tc>
                <a:tc>
                  <a:txBody>
                    <a:bodyPr/>
                    <a:lstStyle/>
                    <a:p>
                      <a:r>
                        <a:rPr lang="es-ES" dirty="0"/>
                        <a:t>Profesor</a:t>
                      </a:r>
                      <a:endParaRPr lang="es-CL" dirty="0"/>
                    </a:p>
                  </a:txBody>
                  <a:tcPr/>
                </a:tc>
                <a:extLst>
                  <a:ext uri="{0D108BD9-81ED-4DB2-BD59-A6C34878D82A}">
                    <a16:rowId xmlns:a16="http://schemas.microsoft.com/office/drawing/2014/main" val="1554781895"/>
                  </a:ext>
                </a:extLst>
              </a:tr>
              <a:tr h="372617">
                <a:tc>
                  <a:txBody>
                    <a:bodyPr/>
                    <a:lstStyle/>
                    <a:p>
                      <a:r>
                        <a:rPr lang="es-ES" dirty="0"/>
                        <a:t>Rol</a:t>
                      </a:r>
                      <a:endParaRPr lang="es-CL" dirty="0"/>
                    </a:p>
                  </a:txBody>
                  <a:tcPr/>
                </a:tc>
                <a:tc>
                  <a:txBody>
                    <a:bodyPr/>
                    <a:lstStyle/>
                    <a:p>
                      <a:r>
                        <a:rPr lang="es-CL" dirty="0"/>
                        <a:t>Consultar estadísticas</a:t>
                      </a:r>
                    </a:p>
                  </a:txBody>
                  <a:tcPr/>
                </a:tc>
                <a:extLst>
                  <a:ext uri="{0D108BD9-81ED-4DB2-BD59-A6C34878D82A}">
                    <a16:rowId xmlns:a16="http://schemas.microsoft.com/office/drawing/2014/main" val="4146148499"/>
                  </a:ext>
                </a:extLst>
              </a:tr>
            </a:tbl>
          </a:graphicData>
        </a:graphic>
      </p:graphicFrame>
      <p:sp>
        <p:nvSpPr>
          <p:cNvPr id="10" name="Título 1">
            <a:extLst>
              <a:ext uri="{FF2B5EF4-FFF2-40B4-BE49-F238E27FC236}">
                <a16:creationId xmlns:a16="http://schemas.microsoft.com/office/drawing/2014/main" id="{3BEE7E4C-8737-4421-9F2E-6F79D127AE71}"/>
              </a:ext>
            </a:extLst>
          </p:cNvPr>
          <p:cNvSpPr txBox="1">
            <a:spLocks/>
          </p:cNvSpPr>
          <p:nvPr/>
        </p:nvSpPr>
        <p:spPr>
          <a:xfrm>
            <a:off x="2438446" y="4819571"/>
            <a:ext cx="7700508" cy="6058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Wingdings" panose="05000000000000000000" pitchFamily="2" charset="2"/>
              <a:buChar char="§"/>
            </a:pPr>
            <a:r>
              <a:rPr lang="es-ES" sz="2000" dirty="0">
                <a:solidFill>
                  <a:srgbClr val="444444"/>
                </a:solidFill>
                <a:latin typeface="Arial" panose="020B0604020202020204" pitchFamily="34" charset="0"/>
                <a:cs typeface="Arial" panose="020B0604020202020204" pitchFamily="34" charset="0"/>
              </a:rPr>
              <a:t>N.º de alumnos y porcentaje de repetidores de sus asignaturas.</a:t>
            </a:r>
          </a:p>
          <a:p>
            <a:pPr marL="342900" indent="-342900" algn="just">
              <a:buFont typeface="Wingdings" panose="05000000000000000000" pitchFamily="2" charset="2"/>
              <a:buChar char="§"/>
            </a:pPr>
            <a:r>
              <a:rPr lang="es-ES" sz="2000" dirty="0">
                <a:solidFill>
                  <a:srgbClr val="444444"/>
                </a:solidFill>
                <a:latin typeface="Arial" panose="020B0604020202020204" pitchFamily="34" charset="0"/>
                <a:cs typeface="Arial" panose="020B0604020202020204" pitchFamily="34" charset="0"/>
              </a:rPr>
              <a:t>Clasificación de alumnos por nota en cada asignatura.</a:t>
            </a:r>
          </a:p>
        </p:txBody>
      </p:sp>
    </p:spTree>
    <p:extLst>
      <p:ext uri="{BB962C8B-B14F-4D97-AF65-F5344CB8AC3E}">
        <p14:creationId xmlns:p14="http://schemas.microsoft.com/office/powerpoint/2010/main" val="2265553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0" y="172026"/>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Casos de Uso</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91</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2053046" y="2000805"/>
            <a:ext cx="5331823" cy="6204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Especificación esencial de un caso de uso</a:t>
            </a:r>
          </a:p>
          <a:p>
            <a:pPr algn="just"/>
            <a:r>
              <a:rPr lang="es-ES" sz="2000" dirty="0">
                <a:solidFill>
                  <a:srgbClr val="444444"/>
                </a:solidFill>
                <a:latin typeface="Arial" panose="020B0604020202020204" pitchFamily="34" charset="0"/>
                <a:cs typeface="Arial" panose="020B0604020202020204" pitchFamily="34" charset="0"/>
              </a:rPr>
              <a:t>Consulta de estadísticas</a:t>
            </a: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p:txBody>
      </p:sp>
      <p:graphicFrame>
        <p:nvGraphicFramePr>
          <p:cNvPr id="5" name="Tabla 5">
            <a:extLst>
              <a:ext uri="{FF2B5EF4-FFF2-40B4-BE49-F238E27FC236}">
                <a16:creationId xmlns:a16="http://schemas.microsoft.com/office/drawing/2014/main" id="{4CD399F3-B5C5-4AF4-9403-51E038019229}"/>
              </a:ext>
            </a:extLst>
          </p:cNvPr>
          <p:cNvGraphicFramePr>
            <a:graphicFrameLocks noGrp="1"/>
          </p:cNvGraphicFramePr>
          <p:nvPr>
            <p:extLst>
              <p:ext uri="{D42A27DB-BD31-4B8C-83A1-F6EECF244321}">
                <p14:modId xmlns:p14="http://schemas.microsoft.com/office/powerpoint/2010/main" val="4085241640"/>
              </p:ext>
            </p:extLst>
          </p:nvPr>
        </p:nvGraphicFramePr>
        <p:xfrm>
          <a:off x="2053046" y="2746941"/>
          <a:ext cx="9109894" cy="3297113"/>
        </p:xfrm>
        <a:graphic>
          <a:graphicData uri="http://schemas.openxmlformats.org/drawingml/2006/table">
            <a:tbl>
              <a:tblPr firstRow="1" bandRow="1">
                <a:tableStyleId>{7DF18680-E054-41AD-8BC1-D1AEF772440D}</a:tableStyleId>
              </a:tblPr>
              <a:tblGrid>
                <a:gridCol w="4554947">
                  <a:extLst>
                    <a:ext uri="{9D8B030D-6E8A-4147-A177-3AD203B41FA5}">
                      <a16:colId xmlns:a16="http://schemas.microsoft.com/office/drawing/2014/main" val="1831205398"/>
                    </a:ext>
                  </a:extLst>
                </a:gridCol>
                <a:gridCol w="4554947">
                  <a:extLst>
                    <a:ext uri="{9D8B030D-6E8A-4147-A177-3AD203B41FA5}">
                      <a16:colId xmlns:a16="http://schemas.microsoft.com/office/drawing/2014/main" val="2156963758"/>
                    </a:ext>
                  </a:extLst>
                </a:gridCol>
              </a:tblGrid>
              <a:tr h="302455">
                <a:tc>
                  <a:txBody>
                    <a:bodyPr/>
                    <a:lstStyle/>
                    <a:p>
                      <a:r>
                        <a:rPr lang="es-CL" dirty="0"/>
                        <a:t>Profesor</a:t>
                      </a:r>
                    </a:p>
                  </a:txBody>
                  <a:tcPr/>
                </a:tc>
                <a:tc>
                  <a:txBody>
                    <a:bodyPr/>
                    <a:lstStyle/>
                    <a:p>
                      <a:r>
                        <a:rPr lang="es-CL" dirty="0"/>
                        <a:t>Sistema</a:t>
                      </a:r>
                    </a:p>
                  </a:txBody>
                  <a:tcPr/>
                </a:tc>
                <a:extLst>
                  <a:ext uri="{0D108BD9-81ED-4DB2-BD59-A6C34878D82A}">
                    <a16:rowId xmlns:a16="http://schemas.microsoft.com/office/drawing/2014/main" val="2804012599"/>
                  </a:ext>
                </a:extLst>
              </a:tr>
              <a:tr h="302455">
                <a:tc>
                  <a:txBody>
                    <a:bodyPr/>
                    <a:lstStyle/>
                    <a:p>
                      <a:r>
                        <a:rPr lang="es-CL" dirty="0"/>
                        <a:t>El profesor se identifica.</a:t>
                      </a:r>
                    </a:p>
                  </a:txBody>
                  <a:tcPr/>
                </a:tc>
                <a:tc>
                  <a:txBody>
                    <a:bodyPr/>
                    <a:lstStyle/>
                    <a:p>
                      <a:endParaRPr lang="es-CL"/>
                    </a:p>
                  </a:txBody>
                  <a:tcPr/>
                </a:tc>
                <a:extLst>
                  <a:ext uri="{0D108BD9-81ED-4DB2-BD59-A6C34878D82A}">
                    <a16:rowId xmlns:a16="http://schemas.microsoft.com/office/drawing/2014/main" val="3585378608"/>
                  </a:ext>
                </a:extLst>
              </a:tr>
              <a:tr h="756137">
                <a:tc>
                  <a:txBody>
                    <a:bodyPr/>
                    <a:lstStyle/>
                    <a:p>
                      <a:endParaRPr lang="es-CL"/>
                    </a:p>
                  </a:txBody>
                  <a:tcPr/>
                </a:tc>
                <a:tc>
                  <a:txBody>
                    <a:bodyPr/>
                    <a:lstStyle/>
                    <a:p>
                      <a:r>
                        <a:rPr lang="es-ES" dirty="0"/>
                        <a:t>El sistema autentifica al profesor y le ofrece una lista de estadísticas disponibles.</a:t>
                      </a:r>
                      <a:endParaRPr lang="es-CL" dirty="0"/>
                    </a:p>
                  </a:txBody>
                  <a:tcPr/>
                </a:tc>
                <a:extLst>
                  <a:ext uri="{0D108BD9-81ED-4DB2-BD59-A6C34878D82A}">
                    <a16:rowId xmlns:a16="http://schemas.microsoft.com/office/drawing/2014/main" val="531799590"/>
                  </a:ext>
                </a:extLst>
              </a:tr>
              <a:tr h="529296">
                <a:tc>
                  <a:txBody>
                    <a:bodyPr/>
                    <a:lstStyle/>
                    <a:p>
                      <a:r>
                        <a:rPr lang="es-ES" dirty="0"/>
                        <a:t>El profesor selecciona una de las opciones disponibles.</a:t>
                      </a:r>
                      <a:endParaRPr lang="es-CL" dirty="0"/>
                    </a:p>
                  </a:txBody>
                  <a:tcPr/>
                </a:tc>
                <a:tc>
                  <a:txBody>
                    <a:bodyPr/>
                    <a:lstStyle/>
                    <a:p>
                      <a:endParaRPr lang="es-CL"/>
                    </a:p>
                  </a:txBody>
                  <a:tcPr/>
                </a:tc>
                <a:extLst>
                  <a:ext uri="{0D108BD9-81ED-4DB2-BD59-A6C34878D82A}">
                    <a16:rowId xmlns:a16="http://schemas.microsoft.com/office/drawing/2014/main" val="3353468028"/>
                  </a:ext>
                </a:extLst>
              </a:tr>
              <a:tr h="529296">
                <a:tc>
                  <a:txBody>
                    <a:bodyPr/>
                    <a:lstStyle/>
                    <a:p>
                      <a:endParaRPr lang="es-CL"/>
                    </a:p>
                  </a:txBody>
                  <a:tcPr/>
                </a:tc>
                <a:tc>
                  <a:txBody>
                    <a:bodyPr/>
                    <a:lstStyle/>
                    <a:p>
                      <a:r>
                        <a:rPr lang="es-ES" dirty="0"/>
                        <a:t>El sistema presenta un informe con los datos solicitados.</a:t>
                      </a:r>
                      <a:endParaRPr lang="es-CL" dirty="0"/>
                    </a:p>
                  </a:txBody>
                  <a:tcPr/>
                </a:tc>
                <a:extLst>
                  <a:ext uri="{0D108BD9-81ED-4DB2-BD59-A6C34878D82A}">
                    <a16:rowId xmlns:a16="http://schemas.microsoft.com/office/drawing/2014/main" val="566615481"/>
                  </a:ext>
                </a:extLst>
              </a:tr>
              <a:tr h="529296">
                <a:tc>
                  <a:txBody>
                    <a:bodyPr/>
                    <a:lstStyle/>
                    <a:p>
                      <a:r>
                        <a:rPr lang="es-ES" dirty="0"/>
                        <a:t>Si así lo desea, el profesor imprime el informe.</a:t>
                      </a:r>
                      <a:endParaRPr lang="es-CL" dirty="0"/>
                    </a:p>
                  </a:txBody>
                  <a:tcPr/>
                </a:tc>
                <a:tc>
                  <a:txBody>
                    <a:bodyPr/>
                    <a:lstStyle/>
                    <a:p>
                      <a:endParaRPr lang="es-CL" dirty="0"/>
                    </a:p>
                  </a:txBody>
                  <a:tcPr/>
                </a:tc>
                <a:extLst>
                  <a:ext uri="{0D108BD9-81ED-4DB2-BD59-A6C34878D82A}">
                    <a16:rowId xmlns:a16="http://schemas.microsoft.com/office/drawing/2014/main" val="119459093"/>
                  </a:ext>
                </a:extLst>
              </a:tr>
            </a:tbl>
          </a:graphicData>
        </a:graphic>
      </p:graphicFrame>
    </p:spTree>
    <p:extLst>
      <p:ext uri="{BB962C8B-B14F-4D97-AF65-F5344CB8AC3E}">
        <p14:creationId xmlns:p14="http://schemas.microsoft.com/office/powerpoint/2010/main" val="5857791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0" y="172026"/>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Casos de Uso</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92</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2597992" y="2047359"/>
            <a:ext cx="6150428" cy="4338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Especificación detallada de un caso de uso (1/3)</a:t>
            </a:r>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p:txBody>
      </p:sp>
      <p:graphicFrame>
        <p:nvGraphicFramePr>
          <p:cNvPr id="5" name="Tabla 5">
            <a:extLst>
              <a:ext uri="{FF2B5EF4-FFF2-40B4-BE49-F238E27FC236}">
                <a16:creationId xmlns:a16="http://schemas.microsoft.com/office/drawing/2014/main" id="{4CD399F3-B5C5-4AF4-9403-51E038019229}"/>
              </a:ext>
            </a:extLst>
          </p:cNvPr>
          <p:cNvGraphicFramePr>
            <a:graphicFrameLocks noGrp="1"/>
          </p:cNvGraphicFramePr>
          <p:nvPr>
            <p:extLst>
              <p:ext uri="{D42A27DB-BD31-4B8C-83A1-F6EECF244321}">
                <p14:modId xmlns:p14="http://schemas.microsoft.com/office/powerpoint/2010/main" val="5343829"/>
              </p:ext>
            </p:extLst>
          </p:nvPr>
        </p:nvGraphicFramePr>
        <p:xfrm>
          <a:off x="2678763" y="2656886"/>
          <a:ext cx="8162108" cy="3348090"/>
        </p:xfrm>
        <a:graphic>
          <a:graphicData uri="http://schemas.openxmlformats.org/drawingml/2006/table">
            <a:tbl>
              <a:tblPr firstCol="1" bandRow="1">
                <a:tableStyleId>{7DF18680-E054-41AD-8BC1-D1AEF772440D}</a:tableStyleId>
              </a:tblPr>
              <a:tblGrid>
                <a:gridCol w="2631406">
                  <a:extLst>
                    <a:ext uri="{9D8B030D-6E8A-4147-A177-3AD203B41FA5}">
                      <a16:colId xmlns:a16="http://schemas.microsoft.com/office/drawing/2014/main" val="1831205398"/>
                    </a:ext>
                  </a:extLst>
                </a:gridCol>
                <a:gridCol w="5530702">
                  <a:extLst>
                    <a:ext uri="{9D8B030D-6E8A-4147-A177-3AD203B41FA5}">
                      <a16:colId xmlns:a16="http://schemas.microsoft.com/office/drawing/2014/main" val="2156963758"/>
                    </a:ext>
                  </a:extLst>
                </a:gridCol>
              </a:tblGrid>
              <a:tr h="365483">
                <a:tc>
                  <a:txBody>
                    <a:bodyPr/>
                    <a:lstStyle/>
                    <a:p>
                      <a:r>
                        <a:rPr lang="es-CL" dirty="0"/>
                        <a:t>Nombre</a:t>
                      </a:r>
                    </a:p>
                  </a:txBody>
                  <a:tcPr/>
                </a:tc>
                <a:tc>
                  <a:txBody>
                    <a:bodyPr/>
                    <a:lstStyle/>
                    <a:p>
                      <a:r>
                        <a:rPr lang="es-CL" dirty="0"/>
                        <a:t>Consulta de estadísticas</a:t>
                      </a:r>
                    </a:p>
                  </a:txBody>
                  <a:tcPr/>
                </a:tc>
                <a:extLst>
                  <a:ext uri="{0D108BD9-81ED-4DB2-BD59-A6C34878D82A}">
                    <a16:rowId xmlns:a16="http://schemas.microsoft.com/office/drawing/2014/main" val="2804012599"/>
                  </a:ext>
                </a:extLst>
              </a:tr>
              <a:tr h="639595">
                <a:tc>
                  <a:txBody>
                    <a:bodyPr/>
                    <a:lstStyle/>
                    <a:p>
                      <a:r>
                        <a:rPr lang="es-CL" dirty="0"/>
                        <a:t>Descripción</a:t>
                      </a:r>
                    </a:p>
                  </a:txBody>
                  <a:tcPr/>
                </a:tc>
                <a:tc>
                  <a:txBody>
                    <a:bodyPr/>
                    <a:lstStyle/>
                    <a:p>
                      <a:r>
                        <a:rPr lang="es-ES" dirty="0"/>
                        <a:t>Se permite a los profesores consultar las estadísticas correspondientes a sus asignaturas</a:t>
                      </a:r>
                    </a:p>
                  </a:txBody>
                  <a:tcPr/>
                </a:tc>
                <a:extLst>
                  <a:ext uri="{0D108BD9-81ED-4DB2-BD59-A6C34878D82A}">
                    <a16:rowId xmlns:a16="http://schemas.microsoft.com/office/drawing/2014/main" val="3585378608"/>
                  </a:ext>
                </a:extLst>
              </a:tr>
              <a:tr h="755565">
                <a:tc>
                  <a:txBody>
                    <a:bodyPr/>
                    <a:lstStyle/>
                    <a:p>
                      <a:r>
                        <a:rPr lang="es-CL" dirty="0"/>
                        <a:t>Dependencias</a:t>
                      </a:r>
                    </a:p>
                  </a:txBody>
                  <a:tcPr/>
                </a:tc>
                <a:tc>
                  <a:txBody>
                    <a:bodyPr/>
                    <a:lstStyle/>
                    <a:p>
                      <a:r>
                        <a:rPr lang="es-CL" dirty="0"/>
                        <a:t>Autentificación de usuarios</a:t>
                      </a:r>
                    </a:p>
                  </a:txBody>
                  <a:tcPr/>
                </a:tc>
                <a:extLst>
                  <a:ext uri="{0D108BD9-81ED-4DB2-BD59-A6C34878D82A}">
                    <a16:rowId xmlns:a16="http://schemas.microsoft.com/office/drawing/2014/main" val="531799590"/>
                  </a:ext>
                </a:extLst>
              </a:tr>
              <a:tr h="528895">
                <a:tc>
                  <a:txBody>
                    <a:bodyPr/>
                    <a:lstStyle/>
                    <a:p>
                      <a:r>
                        <a:rPr lang="es-ES" dirty="0"/>
                        <a:t>Actores</a:t>
                      </a:r>
                      <a:endParaRPr lang="es-CL" dirty="0"/>
                    </a:p>
                  </a:txBody>
                  <a:tcPr/>
                </a:tc>
                <a:tc>
                  <a:txBody>
                    <a:bodyPr/>
                    <a:lstStyle/>
                    <a:p>
                      <a:r>
                        <a:rPr lang="es-CL" dirty="0"/>
                        <a:t>Profesor (principal e iniciador)</a:t>
                      </a:r>
                    </a:p>
                  </a:txBody>
                  <a:tcPr/>
                </a:tc>
                <a:extLst>
                  <a:ext uri="{0D108BD9-81ED-4DB2-BD59-A6C34878D82A}">
                    <a16:rowId xmlns:a16="http://schemas.microsoft.com/office/drawing/2014/main" val="3353468028"/>
                  </a:ext>
                </a:extLst>
              </a:tr>
              <a:tr h="528895">
                <a:tc>
                  <a:txBody>
                    <a:bodyPr/>
                    <a:lstStyle/>
                    <a:p>
                      <a:r>
                        <a:rPr lang="es-CL" dirty="0"/>
                        <a:t>Precondiciones</a:t>
                      </a:r>
                    </a:p>
                  </a:txBody>
                  <a:tcPr/>
                </a:tc>
                <a:tc>
                  <a:txBody>
                    <a:bodyPr/>
                    <a:lstStyle/>
                    <a:p>
                      <a:r>
                        <a:rPr lang="es-ES" dirty="0"/>
                        <a:t>-</a:t>
                      </a:r>
                      <a:endParaRPr lang="es-CL" dirty="0"/>
                    </a:p>
                  </a:txBody>
                  <a:tcPr/>
                </a:tc>
                <a:extLst>
                  <a:ext uri="{0D108BD9-81ED-4DB2-BD59-A6C34878D82A}">
                    <a16:rowId xmlns:a16="http://schemas.microsoft.com/office/drawing/2014/main" val="566615481"/>
                  </a:ext>
                </a:extLst>
              </a:tr>
              <a:tr h="528895">
                <a:tc>
                  <a:txBody>
                    <a:bodyPr/>
                    <a:lstStyle/>
                    <a:p>
                      <a:r>
                        <a:rPr lang="es-ES" dirty="0"/>
                        <a:t>Postcondiciones</a:t>
                      </a:r>
                      <a:endParaRPr lang="es-CL" dirty="0"/>
                    </a:p>
                  </a:txBody>
                  <a:tcPr/>
                </a:tc>
                <a:tc>
                  <a:txBody>
                    <a:bodyPr/>
                    <a:lstStyle/>
                    <a:p>
                      <a:r>
                        <a:rPr lang="es-ES" dirty="0"/>
                        <a:t>-</a:t>
                      </a:r>
                      <a:endParaRPr lang="es-CL" dirty="0"/>
                    </a:p>
                  </a:txBody>
                  <a:tcPr/>
                </a:tc>
                <a:extLst>
                  <a:ext uri="{0D108BD9-81ED-4DB2-BD59-A6C34878D82A}">
                    <a16:rowId xmlns:a16="http://schemas.microsoft.com/office/drawing/2014/main" val="119459093"/>
                  </a:ext>
                </a:extLst>
              </a:tr>
            </a:tbl>
          </a:graphicData>
        </a:graphic>
      </p:graphicFrame>
    </p:spTree>
    <p:extLst>
      <p:ext uri="{BB962C8B-B14F-4D97-AF65-F5344CB8AC3E}">
        <p14:creationId xmlns:p14="http://schemas.microsoft.com/office/powerpoint/2010/main" val="4095789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0" y="172026"/>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Casos de Uso</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93</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2053047" y="2000806"/>
            <a:ext cx="6150428" cy="4338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Especificación detallada de un caso de uso (2/3)</a:t>
            </a:r>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p:txBody>
      </p:sp>
      <p:graphicFrame>
        <p:nvGraphicFramePr>
          <p:cNvPr id="3" name="Tabla 5">
            <a:extLst>
              <a:ext uri="{FF2B5EF4-FFF2-40B4-BE49-F238E27FC236}">
                <a16:creationId xmlns:a16="http://schemas.microsoft.com/office/drawing/2014/main" id="{CE102F26-B50F-4CAC-9ACB-A89D9E2EBF1B}"/>
              </a:ext>
            </a:extLst>
          </p:cNvPr>
          <p:cNvGraphicFramePr>
            <a:graphicFrameLocks noGrp="1"/>
          </p:cNvGraphicFramePr>
          <p:nvPr>
            <p:extLst>
              <p:ext uri="{D42A27DB-BD31-4B8C-83A1-F6EECF244321}">
                <p14:modId xmlns:p14="http://schemas.microsoft.com/office/powerpoint/2010/main" val="3267782673"/>
              </p:ext>
            </p:extLst>
          </p:nvPr>
        </p:nvGraphicFramePr>
        <p:xfrm>
          <a:off x="2053047" y="2434646"/>
          <a:ext cx="8841376" cy="3850640"/>
        </p:xfrm>
        <a:graphic>
          <a:graphicData uri="http://schemas.openxmlformats.org/drawingml/2006/table">
            <a:tbl>
              <a:tblPr firstRow="1" firstCol="1" bandRow="1">
                <a:tableStyleId>{7DF18680-E054-41AD-8BC1-D1AEF772440D}</a:tableStyleId>
              </a:tblPr>
              <a:tblGrid>
                <a:gridCol w="1909354">
                  <a:extLst>
                    <a:ext uri="{9D8B030D-6E8A-4147-A177-3AD203B41FA5}">
                      <a16:colId xmlns:a16="http://schemas.microsoft.com/office/drawing/2014/main" val="927098085"/>
                    </a:ext>
                  </a:extLst>
                </a:gridCol>
                <a:gridCol w="3984897">
                  <a:extLst>
                    <a:ext uri="{9D8B030D-6E8A-4147-A177-3AD203B41FA5}">
                      <a16:colId xmlns:a16="http://schemas.microsoft.com/office/drawing/2014/main" val="3555044673"/>
                    </a:ext>
                  </a:extLst>
                </a:gridCol>
                <a:gridCol w="2947125">
                  <a:extLst>
                    <a:ext uri="{9D8B030D-6E8A-4147-A177-3AD203B41FA5}">
                      <a16:colId xmlns:a16="http://schemas.microsoft.com/office/drawing/2014/main" val="1056992082"/>
                    </a:ext>
                  </a:extLst>
                </a:gridCol>
              </a:tblGrid>
              <a:tr h="370840">
                <a:tc rowSpan="6">
                  <a:txBody>
                    <a:bodyPr/>
                    <a:lstStyle/>
                    <a:p>
                      <a:r>
                        <a:rPr lang="es-CL" dirty="0"/>
                        <a:t>Escenario principal </a:t>
                      </a:r>
                    </a:p>
                  </a:txBody>
                  <a:tcPr/>
                </a:tc>
                <a:tc>
                  <a:txBody>
                    <a:bodyPr/>
                    <a:lstStyle/>
                    <a:p>
                      <a:r>
                        <a:rPr lang="es-CL" dirty="0"/>
                        <a:t>Profesor</a:t>
                      </a:r>
                    </a:p>
                  </a:txBody>
                  <a:tcPr/>
                </a:tc>
                <a:tc>
                  <a:txBody>
                    <a:bodyPr/>
                    <a:lstStyle/>
                    <a:p>
                      <a:r>
                        <a:rPr lang="es-CL" dirty="0"/>
                        <a:t>Sistema</a:t>
                      </a:r>
                    </a:p>
                  </a:txBody>
                  <a:tcPr/>
                </a:tc>
                <a:extLst>
                  <a:ext uri="{0D108BD9-81ED-4DB2-BD59-A6C34878D82A}">
                    <a16:rowId xmlns:a16="http://schemas.microsoft.com/office/drawing/2014/main" val="2737981847"/>
                  </a:ext>
                </a:extLst>
              </a:tr>
              <a:tr h="370840">
                <a:tc vMerge="1">
                  <a:txBody>
                    <a:bodyPr/>
                    <a:lstStyle/>
                    <a:p>
                      <a:endParaRPr lang="es-CL"/>
                    </a:p>
                  </a:txBody>
                  <a:tcPr/>
                </a:tc>
                <a:tc>
                  <a:txBody>
                    <a:bodyPr/>
                    <a:lstStyle/>
                    <a:p>
                      <a:r>
                        <a:rPr lang="es-ES" dirty="0"/>
                        <a:t>1. El profesor se identifica.</a:t>
                      </a:r>
                      <a:endParaRPr lang="es-CL" dirty="0"/>
                    </a:p>
                  </a:txBody>
                  <a:tcPr/>
                </a:tc>
                <a:tc>
                  <a:txBody>
                    <a:bodyPr/>
                    <a:lstStyle/>
                    <a:p>
                      <a:endParaRPr lang="es-CL"/>
                    </a:p>
                  </a:txBody>
                  <a:tcPr/>
                </a:tc>
                <a:extLst>
                  <a:ext uri="{0D108BD9-81ED-4DB2-BD59-A6C34878D82A}">
                    <a16:rowId xmlns:a16="http://schemas.microsoft.com/office/drawing/2014/main" val="1474812485"/>
                  </a:ext>
                </a:extLst>
              </a:tr>
              <a:tr h="370840">
                <a:tc vMerge="1">
                  <a:txBody>
                    <a:bodyPr/>
                    <a:lstStyle/>
                    <a:p>
                      <a:endParaRPr lang="es-CL" dirty="0"/>
                    </a:p>
                  </a:txBody>
                  <a:tcPr/>
                </a:tc>
                <a:tc>
                  <a:txBody>
                    <a:bodyPr/>
                    <a:lstStyle/>
                    <a:p>
                      <a:endParaRPr lang="es-CL" dirty="0"/>
                    </a:p>
                  </a:txBody>
                  <a:tcPr/>
                </a:tc>
                <a:tc>
                  <a:txBody>
                    <a:bodyPr/>
                    <a:lstStyle/>
                    <a:p>
                      <a:r>
                        <a:rPr lang="es-ES" dirty="0"/>
                        <a:t>2. El sistema autentifica al profesor y le ofrece una lista de estadísticas disponibles.</a:t>
                      </a:r>
                      <a:endParaRPr lang="es-CL" dirty="0"/>
                    </a:p>
                  </a:txBody>
                  <a:tcPr/>
                </a:tc>
                <a:extLst>
                  <a:ext uri="{0D108BD9-81ED-4DB2-BD59-A6C34878D82A}">
                    <a16:rowId xmlns:a16="http://schemas.microsoft.com/office/drawing/2014/main" val="3991197842"/>
                  </a:ext>
                </a:extLst>
              </a:tr>
              <a:tr h="370840">
                <a:tc vMerge="1">
                  <a:txBody>
                    <a:bodyPr/>
                    <a:lstStyle/>
                    <a:p>
                      <a:endParaRPr lang="es-CL" dirty="0"/>
                    </a:p>
                  </a:txBody>
                  <a:tcPr/>
                </a:tc>
                <a:tc>
                  <a:txBody>
                    <a:bodyPr/>
                    <a:lstStyle/>
                    <a:p>
                      <a:r>
                        <a:rPr lang="es-ES" dirty="0"/>
                        <a:t>3. El profesor selecciona una de las opciones.</a:t>
                      </a:r>
                      <a:endParaRPr lang="es-CL" dirty="0"/>
                    </a:p>
                  </a:txBody>
                  <a:tcPr/>
                </a:tc>
                <a:tc>
                  <a:txBody>
                    <a:bodyPr/>
                    <a:lstStyle/>
                    <a:p>
                      <a:endParaRPr lang="es-CL"/>
                    </a:p>
                  </a:txBody>
                  <a:tcPr/>
                </a:tc>
                <a:extLst>
                  <a:ext uri="{0D108BD9-81ED-4DB2-BD59-A6C34878D82A}">
                    <a16:rowId xmlns:a16="http://schemas.microsoft.com/office/drawing/2014/main" val="3832872797"/>
                  </a:ext>
                </a:extLst>
              </a:tr>
              <a:tr h="370840">
                <a:tc vMerge="1">
                  <a:txBody>
                    <a:bodyPr/>
                    <a:lstStyle/>
                    <a:p>
                      <a:endParaRPr lang="es-CL"/>
                    </a:p>
                  </a:txBody>
                  <a:tcPr/>
                </a:tc>
                <a:tc>
                  <a:txBody>
                    <a:bodyPr/>
                    <a:lstStyle/>
                    <a:p>
                      <a:endParaRPr lang="es-CL"/>
                    </a:p>
                  </a:txBody>
                  <a:tcPr/>
                </a:tc>
                <a:tc>
                  <a:txBody>
                    <a:bodyPr/>
                    <a:lstStyle/>
                    <a:p>
                      <a:r>
                        <a:rPr lang="es-ES" dirty="0"/>
                        <a:t>4. El sistema presenta un informe con los datos solicitados.</a:t>
                      </a:r>
                      <a:endParaRPr lang="es-CL" dirty="0"/>
                    </a:p>
                  </a:txBody>
                  <a:tcPr/>
                </a:tc>
                <a:extLst>
                  <a:ext uri="{0D108BD9-81ED-4DB2-BD59-A6C34878D82A}">
                    <a16:rowId xmlns:a16="http://schemas.microsoft.com/office/drawing/2014/main" val="1623594095"/>
                  </a:ext>
                </a:extLst>
              </a:tr>
              <a:tr h="370840">
                <a:tc vMerge="1">
                  <a:txBody>
                    <a:bodyPr/>
                    <a:lstStyle/>
                    <a:p>
                      <a:endParaRPr lang="es-CL" dirty="0"/>
                    </a:p>
                  </a:txBody>
                  <a:tcPr/>
                </a:tc>
                <a:tc>
                  <a:txBody>
                    <a:bodyPr/>
                    <a:lstStyle/>
                    <a:p>
                      <a:r>
                        <a:rPr lang="es-ES" dirty="0"/>
                        <a:t>5. Si así lo desea, el profesor imprime el informe.</a:t>
                      </a:r>
                      <a:endParaRPr lang="es-CL" dirty="0"/>
                    </a:p>
                  </a:txBody>
                  <a:tcPr/>
                </a:tc>
                <a:tc>
                  <a:txBody>
                    <a:bodyPr/>
                    <a:lstStyle/>
                    <a:p>
                      <a:endParaRPr lang="es-CL" dirty="0"/>
                    </a:p>
                  </a:txBody>
                  <a:tcPr/>
                </a:tc>
                <a:extLst>
                  <a:ext uri="{0D108BD9-81ED-4DB2-BD59-A6C34878D82A}">
                    <a16:rowId xmlns:a16="http://schemas.microsoft.com/office/drawing/2014/main" val="2923139760"/>
                  </a:ext>
                </a:extLst>
              </a:tr>
            </a:tbl>
          </a:graphicData>
        </a:graphic>
      </p:graphicFrame>
    </p:spTree>
    <p:extLst>
      <p:ext uri="{BB962C8B-B14F-4D97-AF65-F5344CB8AC3E}">
        <p14:creationId xmlns:p14="http://schemas.microsoft.com/office/powerpoint/2010/main" val="2619035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0" y="172026"/>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Casos de Uso</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94</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2053047" y="2000806"/>
            <a:ext cx="6150428" cy="4338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Especificación detallada de un caso de uso (3/3)</a:t>
            </a:r>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p:txBody>
      </p:sp>
      <p:graphicFrame>
        <p:nvGraphicFramePr>
          <p:cNvPr id="5" name="Tabla 5">
            <a:extLst>
              <a:ext uri="{FF2B5EF4-FFF2-40B4-BE49-F238E27FC236}">
                <a16:creationId xmlns:a16="http://schemas.microsoft.com/office/drawing/2014/main" id="{0A28E323-1286-4F05-B7DC-8FCED8F06835}"/>
              </a:ext>
            </a:extLst>
          </p:cNvPr>
          <p:cNvGraphicFramePr>
            <a:graphicFrameLocks noGrp="1"/>
          </p:cNvGraphicFramePr>
          <p:nvPr>
            <p:extLst>
              <p:ext uri="{D42A27DB-BD31-4B8C-83A1-F6EECF244321}">
                <p14:modId xmlns:p14="http://schemas.microsoft.com/office/powerpoint/2010/main" val="1512340781"/>
              </p:ext>
            </p:extLst>
          </p:nvPr>
        </p:nvGraphicFramePr>
        <p:xfrm>
          <a:off x="2114007" y="2591400"/>
          <a:ext cx="8588827" cy="3146694"/>
        </p:xfrm>
        <a:graphic>
          <a:graphicData uri="http://schemas.openxmlformats.org/drawingml/2006/table">
            <a:tbl>
              <a:tblPr firstCol="1" bandRow="1">
                <a:tableStyleId>{7DF18680-E054-41AD-8BC1-D1AEF772440D}</a:tableStyleId>
              </a:tblPr>
              <a:tblGrid>
                <a:gridCol w="2017606">
                  <a:extLst>
                    <a:ext uri="{9D8B030D-6E8A-4147-A177-3AD203B41FA5}">
                      <a16:colId xmlns:a16="http://schemas.microsoft.com/office/drawing/2014/main" val="2206221185"/>
                    </a:ext>
                  </a:extLst>
                </a:gridCol>
                <a:gridCol w="2245365">
                  <a:extLst>
                    <a:ext uri="{9D8B030D-6E8A-4147-A177-3AD203B41FA5}">
                      <a16:colId xmlns:a16="http://schemas.microsoft.com/office/drawing/2014/main" val="1545092188"/>
                    </a:ext>
                  </a:extLst>
                </a:gridCol>
                <a:gridCol w="4325856">
                  <a:extLst>
                    <a:ext uri="{9D8B030D-6E8A-4147-A177-3AD203B41FA5}">
                      <a16:colId xmlns:a16="http://schemas.microsoft.com/office/drawing/2014/main" val="145688799"/>
                    </a:ext>
                  </a:extLst>
                </a:gridCol>
              </a:tblGrid>
              <a:tr h="1523106">
                <a:tc>
                  <a:txBody>
                    <a:bodyPr/>
                    <a:lstStyle/>
                    <a:p>
                      <a:r>
                        <a:rPr lang="es-CL" dirty="0"/>
                        <a:t>Alternativas</a:t>
                      </a:r>
                    </a:p>
                  </a:txBody>
                  <a:tcPr/>
                </a:tc>
                <a:tc>
                  <a:txBody>
                    <a:bodyPr/>
                    <a:lstStyle/>
                    <a:p>
                      <a:endParaRPr lang="es-CL" dirty="0"/>
                    </a:p>
                  </a:txBody>
                  <a:tcPr/>
                </a:tc>
                <a:tc>
                  <a:txBody>
                    <a:bodyPr/>
                    <a:lstStyle/>
                    <a:p>
                      <a:r>
                        <a:rPr lang="es-ES" dirty="0"/>
                        <a:t>2. Si, tras un tercer intento, la autentificación no se realiza con éxito, se guarda la incidencia en un registro y se impide volver a acceder a la aplicación desde la misma IP durante 15 minutos.</a:t>
                      </a:r>
                      <a:endParaRPr lang="es-CL" dirty="0"/>
                    </a:p>
                  </a:txBody>
                  <a:tcPr/>
                </a:tc>
                <a:extLst>
                  <a:ext uri="{0D108BD9-81ED-4DB2-BD59-A6C34878D82A}">
                    <a16:rowId xmlns:a16="http://schemas.microsoft.com/office/drawing/2014/main" val="2824549058"/>
                  </a:ext>
                </a:extLst>
              </a:tr>
              <a:tr h="386065">
                <a:tc>
                  <a:txBody>
                    <a:bodyPr/>
                    <a:lstStyle/>
                    <a:p>
                      <a:r>
                        <a:rPr lang="es-CL" dirty="0"/>
                        <a:t>Observaciones</a:t>
                      </a:r>
                    </a:p>
                  </a:txBody>
                  <a:tcPr/>
                </a:tc>
                <a:tc gridSpan="2">
                  <a:txBody>
                    <a:bodyPr/>
                    <a:lstStyle/>
                    <a:p>
                      <a:r>
                        <a:rPr lang="es-ES" dirty="0"/>
                        <a:t>-</a:t>
                      </a:r>
                      <a:endParaRPr lang="es-CL" dirty="0"/>
                    </a:p>
                  </a:txBody>
                  <a:tcPr/>
                </a:tc>
                <a:tc hMerge="1">
                  <a:txBody>
                    <a:bodyPr/>
                    <a:lstStyle/>
                    <a:p>
                      <a:endParaRPr lang="es-CL"/>
                    </a:p>
                  </a:txBody>
                  <a:tcPr/>
                </a:tc>
                <a:extLst>
                  <a:ext uri="{0D108BD9-81ED-4DB2-BD59-A6C34878D82A}">
                    <a16:rowId xmlns:a16="http://schemas.microsoft.com/office/drawing/2014/main" val="3074185477"/>
                  </a:ext>
                </a:extLst>
              </a:tr>
              <a:tr h="1237523">
                <a:tc>
                  <a:txBody>
                    <a:bodyPr/>
                    <a:lstStyle/>
                    <a:p>
                      <a:r>
                        <a:rPr lang="es-CL" dirty="0"/>
                        <a:t>Requisitos</a:t>
                      </a:r>
                    </a:p>
                    <a:p>
                      <a:r>
                        <a:rPr lang="es-CL" dirty="0"/>
                        <a:t>no funcionales</a:t>
                      </a:r>
                    </a:p>
                  </a:txBody>
                  <a:tcPr/>
                </a:tc>
                <a:tc gridSpan="2">
                  <a:txBody>
                    <a:bodyPr/>
                    <a:lstStyle/>
                    <a:p>
                      <a:r>
                        <a:rPr lang="es-ES" dirty="0"/>
                        <a:t>El sistema debe estar preparado para aceptar 100 sesiones simultáneas de profesores consultando sus estadísticas sin degradar su rendimiento más de un 50% con respecto a un usuario único.</a:t>
                      </a:r>
                      <a:endParaRPr lang="es-CL" dirty="0"/>
                    </a:p>
                  </a:txBody>
                  <a:tcPr/>
                </a:tc>
                <a:tc hMerge="1">
                  <a:txBody>
                    <a:bodyPr/>
                    <a:lstStyle/>
                    <a:p>
                      <a:endParaRPr lang="es-CL" dirty="0"/>
                    </a:p>
                  </a:txBody>
                  <a:tcPr/>
                </a:tc>
                <a:extLst>
                  <a:ext uri="{0D108BD9-81ED-4DB2-BD59-A6C34878D82A}">
                    <a16:rowId xmlns:a16="http://schemas.microsoft.com/office/drawing/2014/main" val="1556723379"/>
                  </a:ext>
                </a:extLst>
              </a:tr>
            </a:tbl>
          </a:graphicData>
        </a:graphic>
      </p:graphicFrame>
    </p:spTree>
    <p:extLst>
      <p:ext uri="{BB962C8B-B14F-4D97-AF65-F5344CB8AC3E}">
        <p14:creationId xmlns:p14="http://schemas.microsoft.com/office/powerpoint/2010/main" val="31681868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0" y="172026"/>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Casos de Uso (Ejercicio en Clases)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95</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2053046" y="2000804"/>
            <a:ext cx="9300754" cy="32842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Especificación textual de un caso de uso</a:t>
            </a: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El paciente ingresa a la aplicación Web (de administración dental)</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Se le piden los datos de inicio de sesión</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El sistema verifica la identificación del usuario.</a:t>
            </a:r>
          </a:p>
          <a:p>
            <a:pPr marL="342900" indent="-342900" algn="just">
              <a:buFont typeface="Arial" panose="020B0604020202020204" pitchFamily="34" charset="0"/>
              <a:buChar char="•"/>
            </a:pPr>
            <a:r>
              <a:rPr lang="es-ES" sz="2000" dirty="0">
                <a:solidFill>
                  <a:srgbClr val="444444"/>
                </a:solidFill>
                <a:latin typeface="Arial" panose="020B0604020202020204" pitchFamily="34" charset="0"/>
                <a:cs typeface="Arial" panose="020B0604020202020204" pitchFamily="34" charset="0"/>
              </a:rPr>
              <a:t>Si la identificación es correcta, se visualiza el perfil del paciente con la opción de reservar una hora</a:t>
            </a:r>
          </a:p>
        </p:txBody>
      </p:sp>
      <p:graphicFrame>
        <p:nvGraphicFramePr>
          <p:cNvPr id="3" name="Tabla 4">
            <a:extLst>
              <a:ext uri="{FF2B5EF4-FFF2-40B4-BE49-F238E27FC236}">
                <a16:creationId xmlns:a16="http://schemas.microsoft.com/office/drawing/2014/main" id="{145BDB9A-457A-4765-96FA-3475CD56AD26}"/>
              </a:ext>
            </a:extLst>
          </p:cNvPr>
          <p:cNvGraphicFramePr>
            <a:graphicFrameLocks noGrp="1"/>
          </p:cNvGraphicFramePr>
          <p:nvPr>
            <p:extLst>
              <p:ext uri="{D42A27DB-BD31-4B8C-83A1-F6EECF244321}">
                <p14:modId xmlns:p14="http://schemas.microsoft.com/office/powerpoint/2010/main" val="2119311539"/>
              </p:ext>
            </p:extLst>
          </p:nvPr>
        </p:nvGraphicFramePr>
        <p:xfrm>
          <a:off x="2144274" y="2435605"/>
          <a:ext cx="3010264" cy="738377"/>
        </p:xfrm>
        <a:graphic>
          <a:graphicData uri="http://schemas.openxmlformats.org/drawingml/2006/table">
            <a:tbl>
              <a:tblPr firstCol="1" bandRow="1">
                <a:tableStyleId>{7DF18680-E054-41AD-8BC1-D1AEF772440D}</a:tableStyleId>
              </a:tblPr>
              <a:tblGrid>
                <a:gridCol w="697321">
                  <a:extLst>
                    <a:ext uri="{9D8B030D-6E8A-4147-A177-3AD203B41FA5}">
                      <a16:colId xmlns:a16="http://schemas.microsoft.com/office/drawing/2014/main" val="1946703373"/>
                    </a:ext>
                  </a:extLst>
                </a:gridCol>
                <a:gridCol w="2312943">
                  <a:extLst>
                    <a:ext uri="{9D8B030D-6E8A-4147-A177-3AD203B41FA5}">
                      <a16:colId xmlns:a16="http://schemas.microsoft.com/office/drawing/2014/main" val="3532292529"/>
                    </a:ext>
                  </a:extLst>
                </a:gridCol>
              </a:tblGrid>
              <a:tr h="305313">
                <a:tc>
                  <a:txBody>
                    <a:bodyPr/>
                    <a:lstStyle/>
                    <a:p>
                      <a:r>
                        <a:rPr lang="es-ES" dirty="0"/>
                        <a:t>Actor</a:t>
                      </a:r>
                      <a:endParaRPr lang="es-CL" dirty="0"/>
                    </a:p>
                  </a:txBody>
                  <a:tcPr/>
                </a:tc>
                <a:tc>
                  <a:txBody>
                    <a:bodyPr/>
                    <a:lstStyle/>
                    <a:p>
                      <a:r>
                        <a:rPr lang="es-ES" dirty="0"/>
                        <a:t>Paciente</a:t>
                      </a:r>
                      <a:endParaRPr lang="es-CL" dirty="0"/>
                    </a:p>
                  </a:txBody>
                  <a:tcPr/>
                </a:tc>
                <a:extLst>
                  <a:ext uri="{0D108BD9-81ED-4DB2-BD59-A6C34878D82A}">
                    <a16:rowId xmlns:a16="http://schemas.microsoft.com/office/drawing/2014/main" val="1554781895"/>
                  </a:ext>
                </a:extLst>
              </a:tr>
              <a:tr h="372617">
                <a:tc>
                  <a:txBody>
                    <a:bodyPr/>
                    <a:lstStyle/>
                    <a:p>
                      <a:r>
                        <a:rPr lang="es-ES" dirty="0"/>
                        <a:t>Rol</a:t>
                      </a:r>
                      <a:endParaRPr lang="es-CL" dirty="0"/>
                    </a:p>
                  </a:txBody>
                  <a:tcPr/>
                </a:tc>
                <a:tc>
                  <a:txBody>
                    <a:bodyPr/>
                    <a:lstStyle/>
                    <a:p>
                      <a:r>
                        <a:rPr lang="es-CL" dirty="0"/>
                        <a:t>Reservar una Hora</a:t>
                      </a:r>
                    </a:p>
                  </a:txBody>
                  <a:tcPr/>
                </a:tc>
                <a:extLst>
                  <a:ext uri="{0D108BD9-81ED-4DB2-BD59-A6C34878D82A}">
                    <a16:rowId xmlns:a16="http://schemas.microsoft.com/office/drawing/2014/main" val="4146148499"/>
                  </a:ext>
                </a:extLst>
              </a:tr>
            </a:tbl>
          </a:graphicData>
        </a:graphic>
      </p:graphicFrame>
    </p:spTree>
    <p:extLst>
      <p:ext uri="{BB962C8B-B14F-4D97-AF65-F5344CB8AC3E}">
        <p14:creationId xmlns:p14="http://schemas.microsoft.com/office/powerpoint/2010/main" val="1180390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0" y="172026"/>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Casos de Uso (Ejercicio en Clases)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96</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2053046" y="2000805"/>
            <a:ext cx="5331823" cy="6204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Especificación esencial de un caso de uso</a:t>
            </a:r>
          </a:p>
          <a:p>
            <a:pPr algn="just"/>
            <a:r>
              <a:rPr lang="es-ES" sz="2000" dirty="0">
                <a:solidFill>
                  <a:srgbClr val="444444"/>
                </a:solidFill>
                <a:latin typeface="Arial" panose="020B0604020202020204" pitchFamily="34" charset="0"/>
                <a:cs typeface="Arial" panose="020B0604020202020204" pitchFamily="34" charset="0"/>
              </a:rPr>
              <a:t>Reservación de horas</a:t>
            </a: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p:txBody>
      </p:sp>
      <p:graphicFrame>
        <p:nvGraphicFramePr>
          <p:cNvPr id="5" name="Tabla 5">
            <a:extLst>
              <a:ext uri="{FF2B5EF4-FFF2-40B4-BE49-F238E27FC236}">
                <a16:creationId xmlns:a16="http://schemas.microsoft.com/office/drawing/2014/main" id="{4CD399F3-B5C5-4AF4-9403-51E038019229}"/>
              </a:ext>
            </a:extLst>
          </p:cNvPr>
          <p:cNvGraphicFramePr>
            <a:graphicFrameLocks noGrp="1"/>
          </p:cNvGraphicFramePr>
          <p:nvPr>
            <p:extLst>
              <p:ext uri="{D42A27DB-BD31-4B8C-83A1-F6EECF244321}">
                <p14:modId xmlns:p14="http://schemas.microsoft.com/office/powerpoint/2010/main" val="3952348152"/>
              </p:ext>
            </p:extLst>
          </p:nvPr>
        </p:nvGraphicFramePr>
        <p:xfrm>
          <a:off x="2053046" y="2746941"/>
          <a:ext cx="9109894" cy="3729696"/>
        </p:xfrm>
        <a:graphic>
          <a:graphicData uri="http://schemas.openxmlformats.org/drawingml/2006/table">
            <a:tbl>
              <a:tblPr firstRow="1" bandRow="1">
                <a:tableStyleId>{7DF18680-E054-41AD-8BC1-D1AEF772440D}</a:tableStyleId>
              </a:tblPr>
              <a:tblGrid>
                <a:gridCol w="4554947">
                  <a:extLst>
                    <a:ext uri="{9D8B030D-6E8A-4147-A177-3AD203B41FA5}">
                      <a16:colId xmlns:a16="http://schemas.microsoft.com/office/drawing/2014/main" val="1831205398"/>
                    </a:ext>
                  </a:extLst>
                </a:gridCol>
                <a:gridCol w="4554947">
                  <a:extLst>
                    <a:ext uri="{9D8B030D-6E8A-4147-A177-3AD203B41FA5}">
                      <a16:colId xmlns:a16="http://schemas.microsoft.com/office/drawing/2014/main" val="2156963758"/>
                    </a:ext>
                  </a:extLst>
                </a:gridCol>
              </a:tblGrid>
              <a:tr h="302455">
                <a:tc>
                  <a:txBody>
                    <a:bodyPr/>
                    <a:lstStyle/>
                    <a:p>
                      <a:r>
                        <a:rPr lang="es-CL" sz="1800" b="1" kern="1200" dirty="0">
                          <a:solidFill>
                            <a:schemeClr val="lt1"/>
                          </a:solidFill>
                          <a:effectLst/>
                          <a:latin typeface="+mn-lt"/>
                          <a:ea typeface="+mn-ea"/>
                          <a:cs typeface="+mn-cs"/>
                        </a:rPr>
                        <a:t>Paciente</a:t>
                      </a:r>
                      <a:endParaRPr lang="es-CL" dirty="0"/>
                    </a:p>
                  </a:txBody>
                  <a:tcPr/>
                </a:tc>
                <a:tc>
                  <a:txBody>
                    <a:bodyPr/>
                    <a:lstStyle/>
                    <a:p>
                      <a:r>
                        <a:rPr lang="es-CL" dirty="0"/>
                        <a:t>Sistema</a:t>
                      </a:r>
                    </a:p>
                  </a:txBody>
                  <a:tcPr/>
                </a:tc>
                <a:extLst>
                  <a:ext uri="{0D108BD9-81ED-4DB2-BD59-A6C34878D82A}">
                    <a16:rowId xmlns:a16="http://schemas.microsoft.com/office/drawing/2014/main" val="2804012599"/>
                  </a:ext>
                </a:extLst>
              </a:tr>
              <a:tr h="302455">
                <a:tc>
                  <a:txBody>
                    <a:bodyPr/>
                    <a:lstStyle/>
                    <a:p>
                      <a:r>
                        <a:rPr lang="es-CL" dirty="0"/>
                        <a:t>El paciente se identifica.</a:t>
                      </a:r>
                    </a:p>
                  </a:txBody>
                  <a:tcPr/>
                </a:tc>
                <a:tc>
                  <a:txBody>
                    <a:bodyPr/>
                    <a:lstStyle/>
                    <a:p>
                      <a:endParaRPr lang="es-CL"/>
                    </a:p>
                  </a:txBody>
                  <a:tcPr/>
                </a:tc>
                <a:extLst>
                  <a:ext uri="{0D108BD9-81ED-4DB2-BD59-A6C34878D82A}">
                    <a16:rowId xmlns:a16="http://schemas.microsoft.com/office/drawing/2014/main" val="3585378608"/>
                  </a:ext>
                </a:extLst>
              </a:tr>
              <a:tr h="756137">
                <a:tc>
                  <a:txBody>
                    <a:bodyPr/>
                    <a:lstStyle/>
                    <a:p>
                      <a:endParaRPr lang="es-CL"/>
                    </a:p>
                  </a:txBody>
                  <a:tcPr/>
                </a:tc>
                <a:tc>
                  <a:txBody>
                    <a:bodyPr/>
                    <a:lstStyle/>
                    <a:p>
                      <a:r>
                        <a:rPr lang="es-ES" sz="1800" kern="1200" dirty="0">
                          <a:solidFill>
                            <a:schemeClr val="dk1"/>
                          </a:solidFill>
                          <a:effectLst/>
                          <a:latin typeface="+mn-lt"/>
                          <a:ea typeface="+mn-ea"/>
                          <a:cs typeface="+mn-cs"/>
                        </a:rPr>
                        <a:t>El sistema valida los datos de inicio de sesión del paciente y muestra tanto los datos del perfil del paciente como la opción de reservar una hora</a:t>
                      </a:r>
                      <a:endParaRPr lang="es-CL" dirty="0"/>
                    </a:p>
                  </a:txBody>
                  <a:tcPr/>
                </a:tc>
                <a:extLst>
                  <a:ext uri="{0D108BD9-81ED-4DB2-BD59-A6C34878D82A}">
                    <a16:rowId xmlns:a16="http://schemas.microsoft.com/office/drawing/2014/main" val="531799590"/>
                  </a:ext>
                </a:extLst>
              </a:tr>
              <a:tr h="529296">
                <a:tc>
                  <a:txBody>
                    <a:bodyPr/>
                    <a:lstStyle/>
                    <a:p>
                      <a:r>
                        <a:rPr lang="es-ES" sz="1800" kern="1200" dirty="0">
                          <a:solidFill>
                            <a:schemeClr val="dk1"/>
                          </a:solidFill>
                          <a:effectLst/>
                          <a:latin typeface="+mn-lt"/>
                          <a:ea typeface="+mn-ea"/>
                          <a:cs typeface="+mn-cs"/>
                        </a:rPr>
                        <a:t>El paciente selecciona opción de reservar hora</a:t>
                      </a:r>
                      <a:endParaRPr lang="es-CL" dirty="0"/>
                    </a:p>
                  </a:txBody>
                  <a:tcPr/>
                </a:tc>
                <a:tc>
                  <a:txBody>
                    <a:bodyPr/>
                    <a:lstStyle/>
                    <a:p>
                      <a:endParaRPr lang="es-CL"/>
                    </a:p>
                  </a:txBody>
                  <a:tcPr/>
                </a:tc>
                <a:extLst>
                  <a:ext uri="{0D108BD9-81ED-4DB2-BD59-A6C34878D82A}">
                    <a16:rowId xmlns:a16="http://schemas.microsoft.com/office/drawing/2014/main" val="3353468028"/>
                  </a:ext>
                </a:extLst>
              </a:tr>
              <a:tr h="529296">
                <a:tc>
                  <a:txBody>
                    <a:bodyPr/>
                    <a:lstStyle/>
                    <a:p>
                      <a:endParaRPr lang="es-CL"/>
                    </a:p>
                  </a:txBody>
                  <a:tcPr/>
                </a:tc>
                <a:tc>
                  <a:txBody>
                    <a:bodyPr/>
                    <a:lstStyle/>
                    <a:p>
                      <a:r>
                        <a:rPr lang="es-ES" sz="1800" kern="1200" dirty="0">
                          <a:solidFill>
                            <a:schemeClr val="dk1"/>
                          </a:solidFill>
                          <a:effectLst/>
                          <a:latin typeface="+mn-lt"/>
                          <a:ea typeface="+mn-ea"/>
                          <a:cs typeface="+mn-cs"/>
                        </a:rPr>
                        <a:t>El sistema muestra el formulario de reservación de hora</a:t>
                      </a:r>
                      <a:endParaRPr lang="es-CL" dirty="0"/>
                    </a:p>
                  </a:txBody>
                  <a:tcPr/>
                </a:tc>
                <a:extLst>
                  <a:ext uri="{0D108BD9-81ED-4DB2-BD59-A6C34878D82A}">
                    <a16:rowId xmlns:a16="http://schemas.microsoft.com/office/drawing/2014/main" val="566615481"/>
                  </a:ext>
                </a:extLst>
              </a:tr>
              <a:tr h="529296">
                <a:tc>
                  <a:txBody>
                    <a:bodyPr/>
                    <a:lstStyle/>
                    <a:p>
                      <a:r>
                        <a:rPr lang="es-ES" sz="1800" kern="1200" dirty="0">
                          <a:solidFill>
                            <a:schemeClr val="dk1"/>
                          </a:solidFill>
                          <a:effectLst/>
                          <a:latin typeface="+mn-lt"/>
                          <a:ea typeface="+mn-ea"/>
                          <a:cs typeface="+mn-cs"/>
                        </a:rPr>
                        <a:t>El paciente rellena el formulario seleccionando una hora efectúa la reserva</a:t>
                      </a:r>
                      <a:endParaRPr lang="es-CL" dirty="0"/>
                    </a:p>
                  </a:txBody>
                  <a:tcPr/>
                </a:tc>
                <a:tc>
                  <a:txBody>
                    <a:bodyPr/>
                    <a:lstStyle/>
                    <a:p>
                      <a:endParaRPr lang="es-CL" dirty="0"/>
                    </a:p>
                  </a:txBody>
                  <a:tcPr/>
                </a:tc>
                <a:extLst>
                  <a:ext uri="{0D108BD9-81ED-4DB2-BD59-A6C34878D82A}">
                    <a16:rowId xmlns:a16="http://schemas.microsoft.com/office/drawing/2014/main" val="119459093"/>
                  </a:ext>
                </a:extLst>
              </a:tr>
            </a:tbl>
          </a:graphicData>
        </a:graphic>
      </p:graphicFrame>
    </p:spTree>
    <p:extLst>
      <p:ext uri="{BB962C8B-B14F-4D97-AF65-F5344CB8AC3E}">
        <p14:creationId xmlns:p14="http://schemas.microsoft.com/office/powerpoint/2010/main" val="3453807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0" y="172026"/>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Casos de Uso (Ejercicio en Clases)</a:t>
            </a: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97</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2597992" y="2047359"/>
            <a:ext cx="6150428" cy="4338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Especificación detallada de un caso de uso (1/3)</a:t>
            </a:r>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p:txBody>
      </p:sp>
      <p:graphicFrame>
        <p:nvGraphicFramePr>
          <p:cNvPr id="5" name="Tabla 5">
            <a:extLst>
              <a:ext uri="{FF2B5EF4-FFF2-40B4-BE49-F238E27FC236}">
                <a16:creationId xmlns:a16="http://schemas.microsoft.com/office/drawing/2014/main" id="{4CD399F3-B5C5-4AF4-9403-51E038019229}"/>
              </a:ext>
            </a:extLst>
          </p:cNvPr>
          <p:cNvGraphicFramePr>
            <a:graphicFrameLocks noGrp="1"/>
          </p:cNvGraphicFramePr>
          <p:nvPr>
            <p:extLst>
              <p:ext uri="{D42A27DB-BD31-4B8C-83A1-F6EECF244321}">
                <p14:modId xmlns:p14="http://schemas.microsoft.com/office/powerpoint/2010/main" val="1127219401"/>
              </p:ext>
            </p:extLst>
          </p:nvPr>
        </p:nvGraphicFramePr>
        <p:xfrm>
          <a:off x="2678763" y="2656886"/>
          <a:ext cx="8162108" cy="3348090"/>
        </p:xfrm>
        <a:graphic>
          <a:graphicData uri="http://schemas.openxmlformats.org/drawingml/2006/table">
            <a:tbl>
              <a:tblPr firstCol="1" bandRow="1">
                <a:tableStyleId>{7DF18680-E054-41AD-8BC1-D1AEF772440D}</a:tableStyleId>
              </a:tblPr>
              <a:tblGrid>
                <a:gridCol w="2631406">
                  <a:extLst>
                    <a:ext uri="{9D8B030D-6E8A-4147-A177-3AD203B41FA5}">
                      <a16:colId xmlns:a16="http://schemas.microsoft.com/office/drawing/2014/main" val="1831205398"/>
                    </a:ext>
                  </a:extLst>
                </a:gridCol>
                <a:gridCol w="5530702">
                  <a:extLst>
                    <a:ext uri="{9D8B030D-6E8A-4147-A177-3AD203B41FA5}">
                      <a16:colId xmlns:a16="http://schemas.microsoft.com/office/drawing/2014/main" val="2156963758"/>
                    </a:ext>
                  </a:extLst>
                </a:gridCol>
              </a:tblGrid>
              <a:tr h="365483">
                <a:tc>
                  <a:txBody>
                    <a:bodyPr/>
                    <a:lstStyle/>
                    <a:p>
                      <a:r>
                        <a:rPr lang="es-CL" dirty="0"/>
                        <a:t>Nombre</a:t>
                      </a:r>
                    </a:p>
                  </a:txBody>
                  <a:tcPr/>
                </a:tc>
                <a:tc>
                  <a:txBody>
                    <a:bodyPr/>
                    <a:lstStyle/>
                    <a:p>
                      <a:pPr algn="just"/>
                      <a:r>
                        <a:rPr lang="es-ES" sz="1800" dirty="0">
                          <a:solidFill>
                            <a:srgbClr val="444444"/>
                          </a:solidFill>
                          <a:latin typeface="Arial" panose="020B0604020202020204" pitchFamily="34" charset="0"/>
                          <a:cs typeface="Arial" panose="020B0604020202020204" pitchFamily="34" charset="0"/>
                        </a:rPr>
                        <a:t>Reservación de horas</a:t>
                      </a:r>
                    </a:p>
                  </a:txBody>
                  <a:tcPr/>
                </a:tc>
                <a:extLst>
                  <a:ext uri="{0D108BD9-81ED-4DB2-BD59-A6C34878D82A}">
                    <a16:rowId xmlns:a16="http://schemas.microsoft.com/office/drawing/2014/main" val="2804012599"/>
                  </a:ext>
                </a:extLst>
              </a:tr>
              <a:tr h="639595">
                <a:tc>
                  <a:txBody>
                    <a:bodyPr/>
                    <a:lstStyle/>
                    <a:p>
                      <a:r>
                        <a:rPr lang="es-CL" dirty="0"/>
                        <a:t>Descripción</a:t>
                      </a:r>
                    </a:p>
                  </a:txBody>
                  <a:tcPr/>
                </a:tc>
                <a:tc>
                  <a:txBody>
                    <a:bodyPr/>
                    <a:lstStyle/>
                    <a:p>
                      <a:r>
                        <a:rPr lang="es-ES" dirty="0"/>
                        <a:t>Se permite a los pacientes reservas una hora de atención con el dentista de manera online</a:t>
                      </a:r>
                    </a:p>
                  </a:txBody>
                  <a:tcPr/>
                </a:tc>
                <a:extLst>
                  <a:ext uri="{0D108BD9-81ED-4DB2-BD59-A6C34878D82A}">
                    <a16:rowId xmlns:a16="http://schemas.microsoft.com/office/drawing/2014/main" val="3585378608"/>
                  </a:ext>
                </a:extLst>
              </a:tr>
              <a:tr h="755565">
                <a:tc>
                  <a:txBody>
                    <a:bodyPr/>
                    <a:lstStyle/>
                    <a:p>
                      <a:r>
                        <a:rPr lang="es-CL" dirty="0"/>
                        <a:t>Dependencias</a:t>
                      </a:r>
                    </a:p>
                  </a:txBody>
                  <a:tcPr/>
                </a:tc>
                <a:tc>
                  <a:txBody>
                    <a:bodyPr/>
                    <a:lstStyle/>
                    <a:p>
                      <a:r>
                        <a:rPr lang="es-CL" dirty="0"/>
                        <a:t>Autentificación de usuarios</a:t>
                      </a:r>
                    </a:p>
                  </a:txBody>
                  <a:tcPr/>
                </a:tc>
                <a:extLst>
                  <a:ext uri="{0D108BD9-81ED-4DB2-BD59-A6C34878D82A}">
                    <a16:rowId xmlns:a16="http://schemas.microsoft.com/office/drawing/2014/main" val="531799590"/>
                  </a:ext>
                </a:extLst>
              </a:tr>
              <a:tr h="528895">
                <a:tc>
                  <a:txBody>
                    <a:bodyPr/>
                    <a:lstStyle/>
                    <a:p>
                      <a:r>
                        <a:rPr lang="es-ES" dirty="0"/>
                        <a:t>Actores</a:t>
                      </a:r>
                      <a:endParaRPr lang="es-CL" dirty="0"/>
                    </a:p>
                  </a:txBody>
                  <a:tcPr/>
                </a:tc>
                <a:tc>
                  <a:txBody>
                    <a:bodyPr/>
                    <a:lstStyle/>
                    <a:p>
                      <a:r>
                        <a:rPr lang="es-CL" dirty="0"/>
                        <a:t>Paciente (principal e iniciador)</a:t>
                      </a:r>
                    </a:p>
                  </a:txBody>
                  <a:tcPr/>
                </a:tc>
                <a:extLst>
                  <a:ext uri="{0D108BD9-81ED-4DB2-BD59-A6C34878D82A}">
                    <a16:rowId xmlns:a16="http://schemas.microsoft.com/office/drawing/2014/main" val="3353468028"/>
                  </a:ext>
                </a:extLst>
              </a:tr>
              <a:tr h="528895">
                <a:tc>
                  <a:txBody>
                    <a:bodyPr/>
                    <a:lstStyle/>
                    <a:p>
                      <a:r>
                        <a:rPr lang="es-CL" dirty="0"/>
                        <a:t>Precondiciones</a:t>
                      </a:r>
                    </a:p>
                  </a:txBody>
                  <a:tcPr/>
                </a:tc>
                <a:tc>
                  <a:txBody>
                    <a:bodyPr/>
                    <a:lstStyle/>
                    <a:p>
                      <a:r>
                        <a:rPr lang="es-ES" dirty="0"/>
                        <a:t>Paciente registrado en el sistema</a:t>
                      </a:r>
                      <a:endParaRPr lang="es-CL" dirty="0"/>
                    </a:p>
                  </a:txBody>
                  <a:tcPr/>
                </a:tc>
                <a:extLst>
                  <a:ext uri="{0D108BD9-81ED-4DB2-BD59-A6C34878D82A}">
                    <a16:rowId xmlns:a16="http://schemas.microsoft.com/office/drawing/2014/main" val="566615481"/>
                  </a:ext>
                </a:extLst>
              </a:tr>
              <a:tr h="528895">
                <a:tc>
                  <a:txBody>
                    <a:bodyPr/>
                    <a:lstStyle/>
                    <a:p>
                      <a:r>
                        <a:rPr lang="es-ES" dirty="0"/>
                        <a:t>Postcondiciones</a:t>
                      </a:r>
                      <a:endParaRPr lang="es-CL" dirty="0"/>
                    </a:p>
                  </a:txBody>
                  <a:tcPr/>
                </a:tc>
                <a:tc>
                  <a:txBody>
                    <a:bodyPr/>
                    <a:lstStyle/>
                    <a:p>
                      <a:r>
                        <a:rPr lang="es-ES" dirty="0"/>
                        <a:t>-</a:t>
                      </a:r>
                      <a:endParaRPr lang="es-CL" dirty="0"/>
                    </a:p>
                  </a:txBody>
                  <a:tcPr/>
                </a:tc>
                <a:extLst>
                  <a:ext uri="{0D108BD9-81ED-4DB2-BD59-A6C34878D82A}">
                    <a16:rowId xmlns:a16="http://schemas.microsoft.com/office/drawing/2014/main" val="119459093"/>
                  </a:ext>
                </a:extLst>
              </a:tr>
            </a:tbl>
          </a:graphicData>
        </a:graphic>
      </p:graphicFrame>
    </p:spTree>
    <p:extLst>
      <p:ext uri="{BB962C8B-B14F-4D97-AF65-F5344CB8AC3E}">
        <p14:creationId xmlns:p14="http://schemas.microsoft.com/office/powerpoint/2010/main" val="398135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7" y="1119906"/>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0" y="172026"/>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a:t>Casos de Uso (Ejercicio en Clases)</a:t>
            </a:r>
            <a:endParaRPr lang="es-ES" dirty="0"/>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98</a:t>
            </a:fld>
            <a:endParaRPr lang="es-CL"/>
          </a:p>
        </p:txBody>
      </p:sp>
      <p:sp>
        <p:nvSpPr>
          <p:cNvPr id="9" name="Título 1">
            <a:extLst>
              <a:ext uri="{FF2B5EF4-FFF2-40B4-BE49-F238E27FC236}">
                <a16:creationId xmlns:a16="http://schemas.microsoft.com/office/drawing/2014/main" id="{A53F7824-F4A6-46BE-A8F9-084F90EDF437}"/>
              </a:ext>
            </a:extLst>
          </p:cNvPr>
          <p:cNvSpPr txBox="1">
            <a:spLocks/>
          </p:cNvSpPr>
          <p:nvPr/>
        </p:nvSpPr>
        <p:spPr>
          <a:xfrm>
            <a:off x="2295586" y="1738726"/>
            <a:ext cx="6150428" cy="4338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rgbClr val="444444"/>
                </a:solidFill>
                <a:latin typeface="Arial" panose="020B0604020202020204" pitchFamily="34" charset="0"/>
                <a:cs typeface="Arial" panose="020B0604020202020204" pitchFamily="34" charset="0"/>
              </a:rPr>
              <a:t>Especificación detallada de un caso de uso (2/3)</a:t>
            </a:r>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a:p>
            <a:pPr algn="just"/>
            <a:endParaRPr lang="es-ES" sz="2000" dirty="0">
              <a:solidFill>
                <a:srgbClr val="444444"/>
              </a:solidFill>
              <a:latin typeface="Arial" panose="020B0604020202020204" pitchFamily="34" charset="0"/>
              <a:cs typeface="Arial" panose="020B0604020202020204" pitchFamily="34" charset="0"/>
            </a:endParaRPr>
          </a:p>
        </p:txBody>
      </p:sp>
      <p:graphicFrame>
        <p:nvGraphicFramePr>
          <p:cNvPr id="3" name="Tabla 5">
            <a:extLst>
              <a:ext uri="{FF2B5EF4-FFF2-40B4-BE49-F238E27FC236}">
                <a16:creationId xmlns:a16="http://schemas.microsoft.com/office/drawing/2014/main" id="{CE102F26-B50F-4CAC-9ACB-A89D9E2EBF1B}"/>
              </a:ext>
            </a:extLst>
          </p:cNvPr>
          <p:cNvGraphicFramePr>
            <a:graphicFrameLocks noGrp="1"/>
          </p:cNvGraphicFramePr>
          <p:nvPr>
            <p:extLst>
              <p:ext uri="{D42A27DB-BD31-4B8C-83A1-F6EECF244321}">
                <p14:modId xmlns:p14="http://schemas.microsoft.com/office/powerpoint/2010/main" val="1775170531"/>
              </p:ext>
            </p:extLst>
          </p:nvPr>
        </p:nvGraphicFramePr>
        <p:xfrm>
          <a:off x="2295586" y="2217726"/>
          <a:ext cx="8928462" cy="4157742"/>
        </p:xfrm>
        <a:graphic>
          <a:graphicData uri="http://schemas.openxmlformats.org/drawingml/2006/table">
            <a:tbl>
              <a:tblPr firstRow="1" firstCol="1" bandRow="1">
                <a:tableStyleId>{7DF18680-E054-41AD-8BC1-D1AEF772440D}</a:tableStyleId>
              </a:tblPr>
              <a:tblGrid>
                <a:gridCol w="1163475">
                  <a:extLst>
                    <a:ext uri="{9D8B030D-6E8A-4147-A177-3AD203B41FA5}">
                      <a16:colId xmlns:a16="http://schemas.microsoft.com/office/drawing/2014/main" val="927098085"/>
                    </a:ext>
                  </a:extLst>
                </a:gridCol>
                <a:gridCol w="3450163">
                  <a:extLst>
                    <a:ext uri="{9D8B030D-6E8A-4147-A177-3AD203B41FA5}">
                      <a16:colId xmlns:a16="http://schemas.microsoft.com/office/drawing/2014/main" val="3555044673"/>
                    </a:ext>
                  </a:extLst>
                </a:gridCol>
                <a:gridCol w="4314824">
                  <a:extLst>
                    <a:ext uri="{9D8B030D-6E8A-4147-A177-3AD203B41FA5}">
                      <a16:colId xmlns:a16="http://schemas.microsoft.com/office/drawing/2014/main" val="1056992082"/>
                    </a:ext>
                  </a:extLst>
                </a:gridCol>
              </a:tblGrid>
              <a:tr h="369577">
                <a:tc rowSpan="6">
                  <a:txBody>
                    <a:bodyPr/>
                    <a:lstStyle/>
                    <a:p>
                      <a:r>
                        <a:rPr lang="es-CL" dirty="0"/>
                        <a:t>Escenario principal </a:t>
                      </a:r>
                    </a:p>
                  </a:txBody>
                  <a:tcPr/>
                </a:tc>
                <a:tc>
                  <a:txBody>
                    <a:bodyPr/>
                    <a:lstStyle/>
                    <a:p>
                      <a:r>
                        <a:rPr lang="es-CL" dirty="0"/>
                        <a:t>Profesor</a:t>
                      </a:r>
                    </a:p>
                  </a:txBody>
                  <a:tcPr/>
                </a:tc>
                <a:tc>
                  <a:txBody>
                    <a:bodyPr/>
                    <a:lstStyle/>
                    <a:p>
                      <a:r>
                        <a:rPr lang="es-CL" dirty="0"/>
                        <a:t>Sistema</a:t>
                      </a:r>
                    </a:p>
                  </a:txBody>
                  <a:tcPr/>
                </a:tc>
                <a:extLst>
                  <a:ext uri="{0D108BD9-81ED-4DB2-BD59-A6C34878D82A}">
                    <a16:rowId xmlns:a16="http://schemas.microsoft.com/office/drawing/2014/main" val="2737981847"/>
                  </a:ext>
                </a:extLst>
              </a:tr>
              <a:tr h="369577">
                <a:tc vMerge="1">
                  <a:txBody>
                    <a:bodyPr/>
                    <a:lstStyle/>
                    <a:p>
                      <a:endParaRPr lang="es-CL"/>
                    </a:p>
                  </a:txBody>
                  <a:tcPr/>
                </a:tc>
                <a:tc>
                  <a:txBody>
                    <a:bodyPr/>
                    <a:lstStyle/>
                    <a:p>
                      <a:r>
                        <a:rPr lang="es-ES" dirty="0"/>
                        <a:t>1. El </a:t>
                      </a:r>
                      <a:r>
                        <a:rPr lang="es-CL" dirty="0"/>
                        <a:t>paciente</a:t>
                      </a:r>
                      <a:r>
                        <a:rPr lang="es-ES" dirty="0"/>
                        <a:t> se identifica.</a:t>
                      </a:r>
                      <a:endParaRPr lang="es-CL" dirty="0"/>
                    </a:p>
                  </a:txBody>
                  <a:tcPr/>
                </a:tc>
                <a:tc>
                  <a:txBody>
                    <a:bodyPr/>
                    <a:lstStyle/>
                    <a:p>
                      <a:endParaRPr lang="es-CL"/>
                    </a:p>
                  </a:txBody>
                  <a:tcPr/>
                </a:tc>
                <a:extLst>
                  <a:ext uri="{0D108BD9-81ED-4DB2-BD59-A6C34878D82A}">
                    <a16:rowId xmlns:a16="http://schemas.microsoft.com/office/drawing/2014/main" val="1474812485"/>
                  </a:ext>
                </a:extLst>
              </a:tr>
              <a:tr h="1201125">
                <a:tc vMerge="1">
                  <a:txBody>
                    <a:bodyPr/>
                    <a:lstStyle/>
                    <a:p>
                      <a:endParaRPr lang="es-CL" dirty="0"/>
                    </a:p>
                  </a:txBody>
                  <a:tcPr/>
                </a:tc>
                <a:tc>
                  <a:txBody>
                    <a:bodyPr/>
                    <a:lstStyle/>
                    <a:p>
                      <a:endParaRPr lang="es-C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2. </a:t>
                      </a:r>
                      <a:r>
                        <a:rPr lang="es-ES" sz="1800" kern="1200" dirty="0">
                          <a:solidFill>
                            <a:schemeClr val="dk1"/>
                          </a:solidFill>
                          <a:effectLst/>
                          <a:latin typeface="+mn-lt"/>
                          <a:ea typeface="+mn-ea"/>
                          <a:cs typeface="+mn-cs"/>
                        </a:rPr>
                        <a:t>El sistema valida los datos de inicio de sesión del paciente y muestra tanto los datos del perfil del paciente como la opción de reservar una hora</a:t>
                      </a:r>
                      <a:r>
                        <a:rPr lang="es-ES" dirty="0"/>
                        <a:t>.</a:t>
                      </a:r>
                      <a:endParaRPr lang="es-CL" dirty="0"/>
                    </a:p>
                  </a:txBody>
                  <a:tcPr/>
                </a:tc>
                <a:extLst>
                  <a:ext uri="{0D108BD9-81ED-4DB2-BD59-A6C34878D82A}">
                    <a16:rowId xmlns:a16="http://schemas.microsoft.com/office/drawing/2014/main" val="3991197842"/>
                  </a:ext>
                </a:extLst>
              </a:tr>
              <a:tr h="646760">
                <a:tc vMerge="1">
                  <a:txBody>
                    <a:bodyPr/>
                    <a:lstStyle/>
                    <a:p>
                      <a:endParaRPr lang="es-CL" dirty="0"/>
                    </a:p>
                  </a:txBody>
                  <a:tcPr/>
                </a:tc>
                <a:tc>
                  <a:txBody>
                    <a:bodyPr/>
                    <a:lstStyle/>
                    <a:p>
                      <a:r>
                        <a:rPr lang="es-ES" dirty="0"/>
                        <a:t>3. El paciente selecciona opción de reservar hora.</a:t>
                      </a:r>
                      <a:endParaRPr lang="es-CL" dirty="0"/>
                    </a:p>
                  </a:txBody>
                  <a:tcPr/>
                </a:tc>
                <a:tc>
                  <a:txBody>
                    <a:bodyPr/>
                    <a:lstStyle/>
                    <a:p>
                      <a:endParaRPr lang="es-CL"/>
                    </a:p>
                  </a:txBody>
                  <a:tcPr/>
                </a:tc>
                <a:extLst>
                  <a:ext uri="{0D108BD9-81ED-4DB2-BD59-A6C34878D82A}">
                    <a16:rowId xmlns:a16="http://schemas.microsoft.com/office/drawing/2014/main" val="3832872797"/>
                  </a:ext>
                </a:extLst>
              </a:tr>
              <a:tr h="646760">
                <a:tc vMerge="1">
                  <a:txBody>
                    <a:bodyPr/>
                    <a:lstStyle/>
                    <a:p>
                      <a:endParaRPr lang="es-CL"/>
                    </a:p>
                  </a:txBody>
                  <a:tcPr/>
                </a:tc>
                <a:tc>
                  <a:txBody>
                    <a:bodyPr/>
                    <a:lstStyle/>
                    <a:p>
                      <a:endParaRPr lang="es-CL"/>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4. </a:t>
                      </a:r>
                      <a:r>
                        <a:rPr lang="es-ES" sz="1800" kern="1200" dirty="0">
                          <a:solidFill>
                            <a:schemeClr val="dk1"/>
                          </a:solidFill>
                          <a:effectLst/>
                          <a:latin typeface="+mn-lt"/>
                          <a:ea typeface="+mn-ea"/>
                          <a:cs typeface="+mn-cs"/>
                        </a:rPr>
                        <a:t>El sistema muestra el formulario de reservación de hora</a:t>
                      </a:r>
                      <a:r>
                        <a:rPr lang="es-ES" dirty="0"/>
                        <a:t>.</a:t>
                      </a:r>
                      <a:endParaRPr lang="es-CL" dirty="0"/>
                    </a:p>
                  </a:txBody>
                  <a:tcPr/>
                </a:tc>
                <a:extLst>
                  <a:ext uri="{0D108BD9-81ED-4DB2-BD59-A6C34878D82A}">
                    <a16:rowId xmlns:a16="http://schemas.microsoft.com/office/drawing/2014/main" val="1623594095"/>
                  </a:ext>
                </a:extLst>
              </a:tr>
              <a:tr h="923943">
                <a:tc vMerge="1">
                  <a:txBody>
                    <a:bodyPr/>
                    <a:lstStyle/>
                    <a:p>
                      <a:endParaRPr lang="es-C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5. </a:t>
                      </a:r>
                      <a:r>
                        <a:rPr lang="es-ES" sz="1800" kern="1200" dirty="0">
                          <a:solidFill>
                            <a:schemeClr val="dk1"/>
                          </a:solidFill>
                          <a:effectLst/>
                          <a:latin typeface="+mn-lt"/>
                          <a:ea typeface="+mn-ea"/>
                          <a:cs typeface="+mn-cs"/>
                        </a:rPr>
                        <a:t>El paciente rellena el formulario seleccionando una hora efectúa la reserva</a:t>
                      </a:r>
                      <a:r>
                        <a:rPr lang="es-ES" dirty="0"/>
                        <a:t>.</a:t>
                      </a:r>
                      <a:endParaRPr lang="es-CL" dirty="0"/>
                    </a:p>
                  </a:txBody>
                  <a:tcPr/>
                </a:tc>
                <a:tc>
                  <a:txBody>
                    <a:bodyPr/>
                    <a:lstStyle/>
                    <a:p>
                      <a:endParaRPr lang="es-CL" dirty="0"/>
                    </a:p>
                  </a:txBody>
                  <a:tcPr/>
                </a:tc>
                <a:extLst>
                  <a:ext uri="{0D108BD9-81ED-4DB2-BD59-A6C34878D82A}">
                    <a16:rowId xmlns:a16="http://schemas.microsoft.com/office/drawing/2014/main" val="2923139760"/>
                  </a:ext>
                </a:extLst>
              </a:tr>
            </a:tbl>
          </a:graphicData>
        </a:graphic>
      </p:graphicFrame>
    </p:spTree>
    <p:extLst>
      <p:ext uri="{BB962C8B-B14F-4D97-AF65-F5344CB8AC3E}">
        <p14:creationId xmlns:p14="http://schemas.microsoft.com/office/powerpoint/2010/main" val="25995084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2B4B27C-99C6-41F0-8370-268DE839B216}"/>
              </a:ext>
            </a:extLst>
          </p:cNvPr>
          <p:cNvSpPr/>
          <p:nvPr/>
        </p:nvSpPr>
        <p:spPr>
          <a:xfrm>
            <a:off x="0" y="1"/>
            <a:ext cx="1327639" cy="6857999"/>
          </a:xfrm>
          <a:prstGeom prst="rect">
            <a:avLst/>
          </a:prstGeom>
          <a:solidFill>
            <a:srgbClr val="001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Logotipo&#10;&#10;Descripción generada automáticamente">
            <a:extLst>
              <a:ext uri="{FF2B5EF4-FFF2-40B4-BE49-F238E27FC236}">
                <a16:creationId xmlns:a16="http://schemas.microsoft.com/office/drawing/2014/main" id="{EE5F4EDE-D878-45AA-9400-80165A3F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9" y="73889"/>
            <a:ext cx="1087619" cy="1424829"/>
          </a:xfrm>
          <a:prstGeom prst="rect">
            <a:avLst/>
          </a:prstGeom>
        </p:spPr>
      </p:pic>
      <p:sp>
        <p:nvSpPr>
          <p:cNvPr id="12" name="Rectángulo 11">
            <a:extLst>
              <a:ext uri="{FF2B5EF4-FFF2-40B4-BE49-F238E27FC236}">
                <a16:creationId xmlns:a16="http://schemas.microsoft.com/office/drawing/2014/main" id="{949287A0-F155-4CB5-9E01-1FACA95A1779}"/>
              </a:ext>
            </a:extLst>
          </p:cNvPr>
          <p:cNvSpPr/>
          <p:nvPr/>
        </p:nvSpPr>
        <p:spPr>
          <a:xfrm>
            <a:off x="1327639" y="3324429"/>
            <a:ext cx="10864361" cy="90055"/>
          </a:xfrm>
          <a:prstGeom prst="rect">
            <a:avLst/>
          </a:prstGeom>
          <a:solidFill>
            <a:srgbClr val="B7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Título 1">
            <a:extLst>
              <a:ext uri="{FF2B5EF4-FFF2-40B4-BE49-F238E27FC236}">
                <a16:creationId xmlns:a16="http://schemas.microsoft.com/office/drawing/2014/main" id="{BFDBC274-CC7A-4453-BC2E-A015CEA1A6F0}"/>
              </a:ext>
            </a:extLst>
          </p:cNvPr>
          <p:cNvSpPr txBox="1">
            <a:spLocks/>
          </p:cNvSpPr>
          <p:nvPr/>
        </p:nvSpPr>
        <p:spPr>
          <a:xfrm>
            <a:off x="1395202" y="2667662"/>
            <a:ext cx="10729234" cy="775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s-ES" dirty="0"/>
              <a:t>Validar los requisitos del sistema</a:t>
            </a:r>
            <a:endParaRPr lang="es-ES" b="0" i="0" dirty="0">
              <a:solidFill>
                <a:srgbClr val="000000"/>
              </a:solidFill>
              <a:effectLst/>
              <a:latin typeface="Montserrat" panose="00000500000000000000" pitchFamily="2" charset="0"/>
            </a:endParaRPr>
          </a:p>
        </p:txBody>
      </p:sp>
      <p:sp>
        <p:nvSpPr>
          <p:cNvPr id="2" name="Marcador de número de diapositiva 1">
            <a:extLst>
              <a:ext uri="{FF2B5EF4-FFF2-40B4-BE49-F238E27FC236}">
                <a16:creationId xmlns:a16="http://schemas.microsoft.com/office/drawing/2014/main" id="{150FEB24-140D-4889-B7F3-0D9A47527616}"/>
              </a:ext>
            </a:extLst>
          </p:cNvPr>
          <p:cNvSpPr>
            <a:spLocks noGrp="1"/>
          </p:cNvSpPr>
          <p:nvPr>
            <p:ph type="sldNum" sz="quarter" idx="12"/>
          </p:nvPr>
        </p:nvSpPr>
        <p:spPr/>
        <p:txBody>
          <a:bodyPr/>
          <a:lstStyle/>
          <a:p>
            <a:fld id="{808A025A-C980-4902-B187-215779B55273}" type="slidenum">
              <a:rPr lang="es-CL" smtClean="0"/>
              <a:t>99</a:t>
            </a:fld>
            <a:endParaRPr lang="es-CL"/>
          </a:p>
        </p:txBody>
      </p:sp>
    </p:spTree>
    <p:extLst>
      <p:ext uri="{BB962C8B-B14F-4D97-AF65-F5344CB8AC3E}">
        <p14:creationId xmlns:p14="http://schemas.microsoft.com/office/powerpoint/2010/main" val="187755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10031</TotalTime>
  <Words>15887</Words>
  <Application>Microsoft Office PowerPoint</Application>
  <PresentationFormat>Panorámica</PresentationFormat>
  <Paragraphs>1542</Paragraphs>
  <Slides>222</Slides>
  <Notes>3</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222</vt:i4>
      </vt:variant>
    </vt:vector>
  </HeadingPairs>
  <TitlesOfParts>
    <vt:vector size="232" baseType="lpstr">
      <vt:lpstr>Arial</vt:lpstr>
      <vt:lpstr>Arial</vt:lpstr>
      <vt:lpstr>Calibri</vt:lpstr>
      <vt:lpstr>Calibri Light</vt:lpstr>
      <vt:lpstr>Helvetica Neue Light</vt:lpstr>
      <vt:lpstr>Manrope</vt:lpstr>
      <vt:lpstr>Montserrat</vt:lpstr>
      <vt:lpstr>Open Sans</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Coronado</dc:creator>
  <cp:lastModifiedBy>Diego Coronado</cp:lastModifiedBy>
  <cp:revision>231</cp:revision>
  <dcterms:created xsi:type="dcterms:W3CDTF">2021-03-09T18:57:46Z</dcterms:created>
  <dcterms:modified xsi:type="dcterms:W3CDTF">2021-05-05T12:20:38Z</dcterms:modified>
</cp:coreProperties>
</file>